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6" r:id="rId1"/>
  </p:sldMasterIdLst>
  <p:notesMasterIdLst>
    <p:notesMasterId r:id="rId14"/>
  </p:notesMasterIdLst>
  <p:sldIdLst>
    <p:sldId id="256" r:id="rId2"/>
    <p:sldId id="271" r:id="rId3"/>
    <p:sldId id="272" r:id="rId4"/>
    <p:sldId id="274" r:id="rId5"/>
    <p:sldId id="280" r:id="rId6"/>
    <p:sldId id="276" r:id="rId7"/>
    <p:sldId id="277" r:id="rId8"/>
    <p:sldId id="288" r:id="rId9"/>
    <p:sldId id="278" r:id="rId10"/>
    <p:sldId id="269" r:id="rId11"/>
    <p:sldId id="286" r:id="rId12"/>
    <p:sldId id="265"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59">
          <p15:clr>
            <a:srgbClr val="A4A3A4"/>
          </p15:clr>
        </p15:guide>
        <p15:guide id="2" orient="horz" pos="4115">
          <p15:clr>
            <a:srgbClr val="A4A3A4"/>
          </p15:clr>
        </p15:guide>
        <p15:guide id="3" orient="horz" pos="1197">
          <p15:clr>
            <a:srgbClr val="A4A3A4"/>
          </p15:clr>
        </p15:guide>
        <p15:guide id="4" orient="horz" pos="1397">
          <p15:clr>
            <a:srgbClr val="A4A3A4"/>
          </p15:clr>
        </p15:guide>
        <p15:guide id="5" pos="520">
          <p15:clr>
            <a:srgbClr val="A4A3A4"/>
          </p15:clr>
        </p15:guide>
        <p15:guide id="6" pos="547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98" autoAdjust="0"/>
    <p:restoredTop sz="60299" autoAdjust="0"/>
  </p:normalViewPr>
  <p:slideViewPr>
    <p:cSldViewPr snapToGrid="0" snapToObjects="1" showGuides="1">
      <p:cViewPr varScale="1">
        <p:scale>
          <a:sx n="41" d="100"/>
          <a:sy n="41" d="100"/>
        </p:scale>
        <p:origin x="2064" y="24"/>
      </p:cViewPr>
      <p:guideLst>
        <p:guide orient="horz" pos="559"/>
        <p:guide orient="horz" pos="4115"/>
        <p:guide orient="horz" pos="1197"/>
        <p:guide orient="horz" pos="1397"/>
        <p:guide pos="520"/>
        <p:guide pos="5477"/>
      </p:guideLst>
    </p:cSldViewPr>
  </p:slideViewPr>
  <p:outlineViewPr>
    <p:cViewPr>
      <p:scale>
        <a:sx n="33" d="100"/>
        <a:sy n="33" d="100"/>
      </p:scale>
      <p:origin x="0" y="-966"/>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showGuides="1">
      <p:cViewPr>
        <p:scale>
          <a:sx n="66" d="100"/>
          <a:sy n="66" d="100"/>
        </p:scale>
        <p:origin x="-3288" y="-9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13C9CC-3901-47C8-9801-43FCC8D4A28C}"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8C00A387-81D7-46A1-84DB-74C33171714A}">
      <dgm:prSet phldrT="[Text]" phldr="1"/>
      <dgm:spPr/>
      <dgm:t>
        <a:bodyPr/>
        <a:lstStyle/>
        <a:p>
          <a:endParaRPr lang="en-US" dirty="0"/>
        </a:p>
      </dgm:t>
    </dgm:pt>
    <dgm:pt modelId="{94003E6A-BCFE-47B8-9691-430CF5EEF022}" type="parTrans" cxnId="{A8CE6803-A3AF-48A1-ADE5-73D9083635A8}">
      <dgm:prSet/>
      <dgm:spPr/>
      <dgm:t>
        <a:bodyPr/>
        <a:lstStyle/>
        <a:p>
          <a:endParaRPr lang="en-US"/>
        </a:p>
      </dgm:t>
    </dgm:pt>
    <dgm:pt modelId="{D3D2F052-B342-4BBF-A2E3-F7FA3C733E8B}" type="sibTrans" cxnId="{A8CE6803-A3AF-48A1-ADE5-73D9083635A8}">
      <dgm:prSet/>
      <dgm:spPr/>
      <dgm:t>
        <a:bodyPr/>
        <a:lstStyle/>
        <a:p>
          <a:endParaRPr lang="en-US"/>
        </a:p>
      </dgm:t>
    </dgm:pt>
    <dgm:pt modelId="{648C209A-629B-43B9-9185-C481D6DCE97B}">
      <dgm:prSet phldrT="[Text]"/>
      <dgm:spPr/>
      <dgm:t>
        <a:bodyPr/>
        <a:lstStyle/>
        <a:p>
          <a:r>
            <a:rPr lang="en-US" dirty="0"/>
            <a:t>Strategic Conservation Planning</a:t>
          </a:r>
        </a:p>
      </dgm:t>
    </dgm:pt>
    <dgm:pt modelId="{2AEC3576-4654-4715-B165-64D4BF491B7B}" type="parTrans" cxnId="{C6F7F9DF-DB3D-4B87-86CF-DC6581DC3B0F}">
      <dgm:prSet/>
      <dgm:spPr/>
      <dgm:t>
        <a:bodyPr/>
        <a:lstStyle/>
        <a:p>
          <a:endParaRPr lang="en-US"/>
        </a:p>
      </dgm:t>
    </dgm:pt>
    <dgm:pt modelId="{4916D225-BE7B-4370-AC54-759A558ADB1C}" type="sibTrans" cxnId="{C6F7F9DF-DB3D-4B87-86CF-DC6581DC3B0F}">
      <dgm:prSet/>
      <dgm:spPr/>
      <dgm:t>
        <a:bodyPr/>
        <a:lstStyle/>
        <a:p>
          <a:endParaRPr lang="en-US"/>
        </a:p>
      </dgm:t>
    </dgm:pt>
    <dgm:pt modelId="{0FDEC0D3-B5B1-4C6C-88CA-3C8EB51E315B}">
      <dgm:prSet phldrT="[Text]"/>
      <dgm:spPr/>
      <dgm:t>
        <a:bodyPr/>
        <a:lstStyle/>
        <a:p>
          <a:r>
            <a:rPr lang="en-US" dirty="0"/>
            <a:t>Project Selection</a:t>
          </a:r>
        </a:p>
      </dgm:t>
    </dgm:pt>
    <dgm:pt modelId="{0D5FA3BF-B1F0-4923-B3A6-FD4B274325AA}" type="parTrans" cxnId="{39EE3A34-CBC4-49A2-8115-0E119DDE4E3B}">
      <dgm:prSet/>
      <dgm:spPr/>
      <dgm:t>
        <a:bodyPr/>
        <a:lstStyle/>
        <a:p>
          <a:endParaRPr lang="en-US"/>
        </a:p>
      </dgm:t>
    </dgm:pt>
    <dgm:pt modelId="{9EEAA04F-1F1B-4CE4-9A05-D702F82F7DFD}" type="sibTrans" cxnId="{39EE3A34-CBC4-49A2-8115-0E119DDE4E3B}">
      <dgm:prSet/>
      <dgm:spPr/>
      <dgm:t>
        <a:bodyPr/>
        <a:lstStyle/>
        <a:p>
          <a:endParaRPr lang="en-US"/>
        </a:p>
      </dgm:t>
    </dgm:pt>
    <dgm:pt modelId="{DB7A9C70-6B2B-4097-81B8-3D4CD36F8092}">
      <dgm:prSet phldrT="[Text]"/>
      <dgm:spPr/>
      <dgm:t>
        <a:bodyPr/>
        <a:lstStyle/>
        <a:p>
          <a:r>
            <a:rPr lang="en-US" dirty="0"/>
            <a:t>Acquisition (Fee or CE)</a:t>
          </a:r>
        </a:p>
      </dgm:t>
    </dgm:pt>
    <dgm:pt modelId="{99F9873C-9959-4741-AD04-065D6EE6FADA}" type="parTrans" cxnId="{56F8593E-A474-4365-A45E-F96305CAEB7F}">
      <dgm:prSet/>
      <dgm:spPr/>
      <dgm:t>
        <a:bodyPr/>
        <a:lstStyle/>
        <a:p>
          <a:endParaRPr lang="en-US"/>
        </a:p>
      </dgm:t>
    </dgm:pt>
    <dgm:pt modelId="{00402D8F-A7AC-4299-AE8D-888E828A4796}" type="sibTrans" cxnId="{56F8593E-A474-4365-A45E-F96305CAEB7F}">
      <dgm:prSet/>
      <dgm:spPr/>
      <dgm:t>
        <a:bodyPr/>
        <a:lstStyle/>
        <a:p>
          <a:endParaRPr lang="en-US"/>
        </a:p>
      </dgm:t>
    </dgm:pt>
    <dgm:pt modelId="{18AD1D50-662F-44DC-A121-DF2425CDD304}">
      <dgm:prSet phldrT="[Text]"/>
      <dgm:spPr/>
      <dgm:t>
        <a:bodyPr/>
        <a:lstStyle/>
        <a:p>
          <a:r>
            <a:rPr lang="en-US" dirty="0"/>
            <a:t>Stewardship</a:t>
          </a:r>
        </a:p>
      </dgm:t>
    </dgm:pt>
    <dgm:pt modelId="{34296D35-C026-44F4-9D7E-004431F37C27}" type="parTrans" cxnId="{B11E13D2-A490-496C-A7CA-E5EF63E42403}">
      <dgm:prSet/>
      <dgm:spPr/>
      <dgm:t>
        <a:bodyPr/>
        <a:lstStyle/>
        <a:p>
          <a:endParaRPr lang="en-US"/>
        </a:p>
      </dgm:t>
    </dgm:pt>
    <dgm:pt modelId="{858968F9-CAEE-4A67-A3CC-B3C543EAD9C5}" type="sibTrans" cxnId="{B11E13D2-A490-496C-A7CA-E5EF63E42403}">
      <dgm:prSet/>
      <dgm:spPr/>
      <dgm:t>
        <a:bodyPr/>
        <a:lstStyle/>
        <a:p>
          <a:endParaRPr lang="en-US"/>
        </a:p>
      </dgm:t>
    </dgm:pt>
    <dgm:pt modelId="{63236E4B-B63D-460A-A6AF-F8C7692AE474}">
      <dgm:prSet phldrT="[Text]"/>
      <dgm:spPr/>
      <dgm:t>
        <a:bodyPr/>
        <a:lstStyle/>
        <a:p>
          <a:endParaRPr lang="en-US" dirty="0"/>
        </a:p>
      </dgm:t>
    </dgm:pt>
    <dgm:pt modelId="{52915004-5511-414D-AE8A-1C91C9AA0671}" type="parTrans" cxnId="{DA7A8837-8ABD-4929-9345-6699F1C40F98}">
      <dgm:prSet/>
      <dgm:spPr/>
      <dgm:t>
        <a:bodyPr/>
        <a:lstStyle/>
        <a:p>
          <a:endParaRPr lang="en-US"/>
        </a:p>
      </dgm:t>
    </dgm:pt>
    <dgm:pt modelId="{311EE64E-C964-473D-82FE-A776C9C594FF}" type="sibTrans" cxnId="{DA7A8837-8ABD-4929-9345-6699F1C40F98}">
      <dgm:prSet/>
      <dgm:spPr/>
      <dgm:t>
        <a:bodyPr/>
        <a:lstStyle/>
        <a:p>
          <a:endParaRPr lang="en-US"/>
        </a:p>
      </dgm:t>
    </dgm:pt>
    <dgm:pt modelId="{921B89AE-6343-4B5A-9AFE-7F87B99D30E1}">
      <dgm:prSet phldrT="[Text]"/>
      <dgm:spPr/>
      <dgm:t>
        <a:bodyPr/>
        <a:lstStyle/>
        <a:p>
          <a:r>
            <a:rPr lang="en-US" dirty="0"/>
            <a:t>Monitoring and Evaluation</a:t>
          </a:r>
        </a:p>
      </dgm:t>
    </dgm:pt>
    <dgm:pt modelId="{AF807173-D992-4F72-852A-6101D63EDBF5}" type="parTrans" cxnId="{2108F4DF-C179-4E67-B6E4-3C3AED6AF2E5}">
      <dgm:prSet/>
      <dgm:spPr/>
      <dgm:t>
        <a:bodyPr/>
        <a:lstStyle/>
        <a:p>
          <a:endParaRPr lang="en-US"/>
        </a:p>
      </dgm:t>
    </dgm:pt>
    <dgm:pt modelId="{9919695D-0F1A-40E4-9F25-FC6B70844265}" type="sibTrans" cxnId="{2108F4DF-C179-4E67-B6E4-3C3AED6AF2E5}">
      <dgm:prSet/>
      <dgm:spPr/>
      <dgm:t>
        <a:bodyPr/>
        <a:lstStyle/>
        <a:p>
          <a:endParaRPr lang="en-US"/>
        </a:p>
      </dgm:t>
    </dgm:pt>
    <dgm:pt modelId="{D58F14A6-7B57-45C2-9BF2-DF0FCD9FFB81}">
      <dgm:prSet phldrT="[Text]"/>
      <dgm:spPr/>
      <dgm:t>
        <a:bodyPr/>
        <a:lstStyle/>
        <a:p>
          <a:endParaRPr lang="en-US" dirty="0"/>
        </a:p>
      </dgm:t>
    </dgm:pt>
    <dgm:pt modelId="{C1EB210A-680E-4078-8BFB-312F222DFEE0}" type="parTrans" cxnId="{645DEE5A-7D30-4953-A379-D61CC44616A3}">
      <dgm:prSet/>
      <dgm:spPr/>
      <dgm:t>
        <a:bodyPr/>
        <a:lstStyle/>
        <a:p>
          <a:endParaRPr lang="en-US"/>
        </a:p>
      </dgm:t>
    </dgm:pt>
    <dgm:pt modelId="{F406148E-7D9C-406A-A2BA-B34D39186EC9}" type="sibTrans" cxnId="{645DEE5A-7D30-4953-A379-D61CC44616A3}">
      <dgm:prSet/>
      <dgm:spPr/>
      <dgm:t>
        <a:bodyPr/>
        <a:lstStyle/>
        <a:p>
          <a:endParaRPr lang="en-US"/>
        </a:p>
      </dgm:t>
    </dgm:pt>
    <dgm:pt modelId="{9115E06D-DA3D-41EB-BC12-3EEB847EC98B}">
      <dgm:prSet phldrT="[Text]" phldr="1"/>
      <dgm:spPr/>
      <dgm:t>
        <a:bodyPr/>
        <a:lstStyle/>
        <a:p>
          <a:endParaRPr lang="en-US" dirty="0"/>
        </a:p>
      </dgm:t>
    </dgm:pt>
    <dgm:pt modelId="{F6F8BE83-4064-45C4-BD37-2E760AF8AEA0}" type="sibTrans" cxnId="{DBBD4111-5053-4B9A-B316-BF72882C753F}">
      <dgm:prSet/>
      <dgm:spPr/>
      <dgm:t>
        <a:bodyPr/>
        <a:lstStyle/>
        <a:p>
          <a:endParaRPr lang="en-US"/>
        </a:p>
      </dgm:t>
    </dgm:pt>
    <dgm:pt modelId="{39B1D211-0E67-4EAB-80CF-A91C1657348C}" type="parTrans" cxnId="{DBBD4111-5053-4B9A-B316-BF72882C753F}">
      <dgm:prSet/>
      <dgm:spPr/>
      <dgm:t>
        <a:bodyPr/>
        <a:lstStyle/>
        <a:p>
          <a:endParaRPr lang="en-US"/>
        </a:p>
      </dgm:t>
    </dgm:pt>
    <dgm:pt modelId="{6267E058-116B-42F1-B7DC-A7C3EE73D8F7}">
      <dgm:prSet phldrT="[Text]" phldr="1"/>
      <dgm:spPr/>
      <dgm:t>
        <a:bodyPr/>
        <a:lstStyle/>
        <a:p>
          <a:endParaRPr lang="en-US" dirty="0"/>
        </a:p>
      </dgm:t>
    </dgm:pt>
    <dgm:pt modelId="{0489CD56-D461-44A1-8172-399B6592C982}" type="sibTrans" cxnId="{FDF881A8-A90B-4DD2-851A-53DE1BA56149}">
      <dgm:prSet/>
      <dgm:spPr/>
      <dgm:t>
        <a:bodyPr/>
        <a:lstStyle/>
        <a:p>
          <a:endParaRPr lang="en-US"/>
        </a:p>
      </dgm:t>
    </dgm:pt>
    <dgm:pt modelId="{2BECA50E-64BF-49FE-BB79-91F7F81FB623}" type="parTrans" cxnId="{FDF881A8-A90B-4DD2-851A-53DE1BA56149}">
      <dgm:prSet/>
      <dgm:spPr/>
      <dgm:t>
        <a:bodyPr/>
        <a:lstStyle/>
        <a:p>
          <a:endParaRPr lang="en-US"/>
        </a:p>
      </dgm:t>
    </dgm:pt>
    <dgm:pt modelId="{3437CACD-C033-4588-BB1F-206FBDABD916}" type="pres">
      <dgm:prSet presAssocID="{3313C9CC-3901-47C8-9801-43FCC8D4A28C}" presName="linearFlow" presStyleCnt="0">
        <dgm:presLayoutVars>
          <dgm:dir/>
          <dgm:animLvl val="lvl"/>
          <dgm:resizeHandles val="exact"/>
        </dgm:presLayoutVars>
      </dgm:prSet>
      <dgm:spPr/>
    </dgm:pt>
    <dgm:pt modelId="{564BF4F4-9386-4B52-B152-399CF82A8F6F}" type="pres">
      <dgm:prSet presAssocID="{8C00A387-81D7-46A1-84DB-74C33171714A}" presName="composite" presStyleCnt="0"/>
      <dgm:spPr/>
    </dgm:pt>
    <dgm:pt modelId="{68B086FC-810A-4EE5-B05B-257999AF4082}" type="pres">
      <dgm:prSet presAssocID="{8C00A387-81D7-46A1-84DB-74C33171714A}" presName="parentText" presStyleLbl="alignNode1" presStyleIdx="0" presStyleCnt="5">
        <dgm:presLayoutVars>
          <dgm:chMax val="1"/>
          <dgm:bulletEnabled val="1"/>
        </dgm:presLayoutVars>
      </dgm:prSet>
      <dgm:spPr/>
    </dgm:pt>
    <dgm:pt modelId="{B3676C3A-4B3A-4019-9A77-BE1C65B62710}" type="pres">
      <dgm:prSet presAssocID="{8C00A387-81D7-46A1-84DB-74C33171714A}" presName="descendantText" presStyleLbl="alignAcc1" presStyleIdx="0" presStyleCnt="5" custLinFactNeighborX="0" custLinFactNeighborY="-294">
        <dgm:presLayoutVars>
          <dgm:bulletEnabled val="1"/>
        </dgm:presLayoutVars>
      </dgm:prSet>
      <dgm:spPr/>
    </dgm:pt>
    <dgm:pt modelId="{3F51A624-A2CC-4893-A14A-680BE7BCB1AF}" type="pres">
      <dgm:prSet presAssocID="{D3D2F052-B342-4BBF-A2E3-F7FA3C733E8B}" presName="sp" presStyleCnt="0"/>
      <dgm:spPr/>
    </dgm:pt>
    <dgm:pt modelId="{4963719E-27D6-411D-B0AB-B517C53C64D7}" type="pres">
      <dgm:prSet presAssocID="{9115E06D-DA3D-41EB-BC12-3EEB847EC98B}" presName="composite" presStyleCnt="0"/>
      <dgm:spPr/>
    </dgm:pt>
    <dgm:pt modelId="{B0976C55-66ED-4D5A-98AF-2315E4267BCF}" type="pres">
      <dgm:prSet presAssocID="{9115E06D-DA3D-41EB-BC12-3EEB847EC98B}" presName="parentText" presStyleLbl="alignNode1" presStyleIdx="1" presStyleCnt="5">
        <dgm:presLayoutVars>
          <dgm:chMax val="1"/>
          <dgm:bulletEnabled val="1"/>
        </dgm:presLayoutVars>
      </dgm:prSet>
      <dgm:spPr/>
    </dgm:pt>
    <dgm:pt modelId="{4F3F3FFE-C2A3-4A71-96F2-C7FA89187256}" type="pres">
      <dgm:prSet presAssocID="{9115E06D-DA3D-41EB-BC12-3EEB847EC98B}" presName="descendantText" presStyleLbl="alignAcc1" presStyleIdx="1" presStyleCnt="5">
        <dgm:presLayoutVars>
          <dgm:bulletEnabled val="1"/>
        </dgm:presLayoutVars>
      </dgm:prSet>
      <dgm:spPr/>
    </dgm:pt>
    <dgm:pt modelId="{217E2001-9DB3-418A-90AB-67A06B4735A1}" type="pres">
      <dgm:prSet presAssocID="{F6F8BE83-4064-45C4-BD37-2E760AF8AEA0}" presName="sp" presStyleCnt="0"/>
      <dgm:spPr/>
    </dgm:pt>
    <dgm:pt modelId="{B4D255C2-5F68-4AC1-BBAE-673CDC2C2CD3}" type="pres">
      <dgm:prSet presAssocID="{6267E058-116B-42F1-B7DC-A7C3EE73D8F7}" presName="composite" presStyleCnt="0"/>
      <dgm:spPr/>
    </dgm:pt>
    <dgm:pt modelId="{64AD8A7E-1FBD-44AB-84D5-A4DA403EABDF}" type="pres">
      <dgm:prSet presAssocID="{6267E058-116B-42F1-B7DC-A7C3EE73D8F7}" presName="parentText" presStyleLbl="alignNode1" presStyleIdx="2" presStyleCnt="5">
        <dgm:presLayoutVars>
          <dgm:chMax val="1"/>
          <dgm:bulletEnabled val="1"/>
        </dgm:presLayoutVars>
      </dgm:prSet>
      <dgm:spPr/>
    </dgm:pt>
    <dgm:pt modelId="{443FC226-0178-4487-85E1-C47B6666CE7B}" type="pres">
      <dgm:prSet presAssocID="{6267E058-116B-42F1-B7DC-A7C3EE73D8F7}" presName="descendantText" presStyleLbl="alignAcc1" presStyleIdx="2" presStyleCnt="5">
        <dgm:presLayoutVars>
          <dgm:bulletEnabled val="1"/>
        </dgm:presLayoutVars>
      </dgm:prSet>
      <dgm:spPr/>
    </dgm:pt>
    <dgm:pt modelId="{86B8D273-D75A-4FD5-BAED-13D41F51BE1D}" type="pres">
      <dgm:prSet presAssocID="{0489CD56-D461-44A1-8172-399B6592C982}" presName="sp" presStyleCnt="0"/>
      <dgm:spPr/>
    </dgm:pt>
    <dgm:pt modelId="{1562C3A1-C618-496F-93F4-730B180A870E}" type="pres">
      <dgm:prSet presAssocID="{63236E4B-B63D-460A-A6AF-F8C7692AE474}" presName="composite" presStyleCnt="0"/>
      <dgm:spPr/>
    </dgm:pt>
    <dgm:pt modelId="{E03D0250-E3C4-4FC0-A316-6C48D0BDBD19}" type="pres">
      <dgm:prSet presAssocID="{63236E4B-B63D-460A-A6AF-F8C7692AE474}" presName="parentText" presStyleLbl="alignNode1" presStyleIdx="3" presStyleCnt="5">
        <dgm:presLayoutVars>
          <dgm:chMax val="1"/>
          <dgm:bulletEnabled val="1"/>
        </dgm:presLayoutVars>
      </dgm:prSet>
      <dgm:spPr/>
    </dgm:pt>
    <dgm:pt modelId="{1B45433B-4BA7-4B45-B8D3-4CA851024758}" type="pres">
      <dgm:prSet presAssocID="{63236E4B-B63D-460A-A6AF-F8C7692AE474}" presName="descendantText" presStyleLbl="alignAcc1" presStyleIdx="3" presStyleCnt="5">
        <dgm:presLayoutVars>
          <dgm:bulletEnabled val="1"/>
        </dgm:presLayoutVars>
      </dgm:prSet>
      <dgm:spPr/>
    </dgm:pt>
    <dgm:pt modelId="{04C62735-F5F0-4E88-B09A-9AE0998F740A}" type="pres">
      <dgm:prSet presAssocID="{311EE64E-C964-473D-82FE-A776C9C594FF}" presName="sp" presStyleCnt="0"/>
      <dgm:spPr/>
    </dgm:pt>
    <dgm:pt modelId="{3875BEF5-A730-450B-BD2F-D2ECE3B1C434}" type="pres">
      <dgm:prSet presAssocID="{D58F14A6-7B57-45C2-9BF2-DF0FCD9FFB81}" presName="composite" presStyleCnt="0"/>
      <dgm:spPr/>
    </dgm:pt>
    <dgm:pt modelId="{2072A26C-4C67-4BE8-AF28-FDECF7224357}" type="pres">
      <dgm:prSet presAssocID="{D58F14A6-7B57-45C2-9BF2-DF0FCD9FFB81}" presName="parentText" presStyleLbl="alignNode1" presStyleIdx="4" presStyleCnt="5">
        <dgm:presLayoutVars>
          <dgm:chMax val="1"/>
          <dgm:bulletEnabled val="1"/>
        </dgm:presLayoutVars>
      </dgm:prSet>
      <dgm:spPr/>
    </dgm:pt>
    <dgm:pt modelId="{A70326C5-CC00-451A-ADA3-904DF1D00ED9}" type="pres">
      <dgm:prSet presAssocID="{D58F14A6-7B57-45C2-9BF2-DF0FCD9FFB81}" presName="descendantText" presStyleLbl="alignAcc1" presStyleIdx="4" presStyleCnt="5">
        <dgm:presLayoutVars>
          <dgm:bulletEnabled val="1"/>
        </dgm:presLayoutVars>
      </dgm:prSet>
      <dgm:spPr/>
    </dgm:pt>
  </dgm:ptLst>
  <dgm:cxnLst>
    <dgm:cxn modelId="{A8CE6803-A3AF-48A1-ADE5-73D9083635A8}" srcId="{3313C9CC-3901-47C8-9801-43FCC8D4A28C}" destId="{8C00A387-81D7-46A1-84DB-74C33171714A}" srcOrd="0" destOrd="0" parTransId="{94003E6A-BCFE-47B8-9691-430CF5EEF022}" sibTransId="{D3D2F052-B342-4BBF-A2E3-F7FA3C733E8B}"/>
    <dgm:cxn modelId="{F70CA004-414E-4260-82AE-68C337D18528}" type="presOf" srcId="{8C00A387-81D7-46A1-84DB-74C33171714A}" destId="{68B086FC-810A-4EE5-B05B-257999AF4082}" srcOrd="0" destOrd="0" presId="urn:microsoft.com/office/officeart/2005/8/layout/chevron2"/>
    <dgm:cxn modelId="{DBBD4111-5053-4B9A-B316-BF72882C753F}" srcId="{3313C9CC-3901-47C8-9801-43FCC8D4A28C}" destId="{9115E06D-DA3D-41EB-BC12-3EEB847EC98B}" srcOrd="1" destOrd="0" parTransId="{39B1D211-0E67-4EAB-80CF-A91C1657348C}" sibTransId="{F6F8BE83-4064-45C4-BD37-2E760AF8AEA0}"/>
    <dgm:cxn modelId="{BE02B117-58BE-4330-91C6-5371C1AC7CA5}" type="presOf" srcId="{0FDEC0D3-B5B1-4C6C-88CA-3C8EB51E315B}" destId="{4F3F3FFE-C2A3-4A71-96F2-C7FA89187256}" srcOrd="0" destOrd="0" presId="urn:microsoft.com/office/officeart/2005/8/layout/chevron2"/>
    <dgm:cxn modelId="{106F4E27-D8EA-45E3-B2D9-B6F2C62B24AF}" type="presOf" srcId="{D58F14A6-7B57-45C2-9BF2-DF0FCD9FFB81}" destId="{2072A26C-4C67-4BE8-AF28-FDECF7224357}" srcOrd="0" destOrd="0" presId="urn:microsoft.com/office/officeart/2005/8/layout/chevron2"/>
    <dgm:cxn modelId="{39EE3A34-CBC4-49A2-8115-0E119DDE4E3B}" srcId="{9115E06D-DA3D-41EB-BC12-3EEB847EC98B}" destId="{0FDEC0D3-B5B1-4C6C-88CA-3C8EB51E315B}" srcOrd="0" destOrd="0" parTransId="{0D5FA3BF-B1F0-4923-B3A6-FD4B274325AA}" sibTransId="{9EEAA04F-1F1B-4CE4-9A05-D702F82F7DFD}"/>
    <dgm:cxn modelId="{71423236-AD37-4F08-8EE4-F8352E2E5737}" type="presOf" srcId="{9115E06D-DA3D-41EB-BC12-3EEB847EC98B}" destId="{B0976C55-66ED-4D5A-98AF-2315E4267BCF}" srcOrd="0" destOrd="0" presId="urn:microsoft.com/office/officeart/2005/8/layout/chevron2"/>
    <dgm:cxn modelId="{DA7A8837-8ABD-4929-9345-6699F1C40F98}" srcId="{3313C9CC-3901-47C8-9801-43FCC8D4A28C}" destId="{63236E4B-B63D-460A-A6AF-F8C7692AE474}" srcOrd="3" destOrd="0" parTransId="{52915004-5511-414D-AE8A-1C91C9AA0671}" sibTransId="{311EE64E-C964-473D-82FE-A776C9C594FF}"/>
    <dgm:cxn modelId="{56F8593E-A474-4365-A45E-F96305CAEB7F}" srcId="{6267E058-116B-42F1-B7DC-A7C3EE73D8F7}" destId="{DB7A9C70-6B2B-4097-81B8-3D4CD36F8092}" srcOrd="0" destOrd="0" parTransId="{99F9873C-9959-4741-AD04-065D6EE6FADA}" sibTransId="{00402D8F-A7AC-4299-AE8D-888E828A4796}"/>
    <dgm:cxn modelId="{18310162-C7B9-408A-9C78-9691984DEB1B}" type="presOf" srcId="{6267E058-116B-42F1-B7DC-A7C3EE73D8F7}" destId="{64AD8A7E-1FBD-44AB-84D5-A4DA403EABDF}" srcOrd="0" destOrd="0" presId="urn:microsoft.com/office/officeart/2005/8/layout/chevron2"/>
    <dgm:cxn modelId="{FAB69C64-5D72-49A3-B37E-F27C56A0307C}" type="presOf" srcId="{63236E4B-B63D-460A-A6AF-F8C7692AE474}" destId="{E03D0250-E3C4-4FC0-A316-6C48D0BDBD19}" srcOrd="0" destOrd="0" presId="urn:microsoft.com/office/officeart/2005/8/layout/chevron2"/>
    <dgm:cxn modelId="{60514C49-433A-4B0D-A0B2-0E8521EC4495}" type="presOf" srcId="{921B89AE-6343-4B5A-9AFE-7F87B99D30E1}" destId="{A70326C5-CC00-451A-ADA3-904DF1D00ED9}" srcOrd="0" destOrd="0" presId="urn:microsoft.com/office/officeart/2005/8/layout/chevron2"/>
    <dgm:cxn modelId="{D699C06F-A2E1-4264-A408-BF9C077906AF}" type="presOf" srcId="{DB7A9C70-6B2B-4097-81B8-3D4CD36F8092}" destId="{443FC226-0178-4487-85E1-C47B6666CE7B}" srcOrd="0" destOrd="0" presId="urn:microsoft.com/office/officeart/2005/8/layout/chevron2"/>
    <dgm:cxn modelId="{EA2FC172-C404-4EEF-92B6-024CC45C43EC}" type="presOf" srcId="{3313C9CC-3901-47C8-9801-43FCC8D4A28C}" destId="{3437CACD-C033-4588-BB1F-206FBDABD916}" srcOrd="0" destOrd="0" presId="urn:microsoft.com/office/officeart/2005/8/layout/chevron2"/>
    <dgm:cxn modelId="{645DEE5A-7D30-4953-A379-D61CC44616A3}" srcId="{3313C9CC-3901-47C8-9801-43FCC8D4A28C}" destId="{D58F14A6-7B57-45C2-9BF2-DF0FCD9FFB81}" srcOrd="4" destOrd="0" parTransId="{C1EB210A-680E-4078-8BFB-312F222DFEE0}" sibTransId="{F406148E-7D9C-406A-A2BA-B34D39186EC9}"/>
    <dgm:cxn modelId="{86AAF098-C83A-4575-BE7E-2FD9BE40AE46}" type="presOf" srcId="{648C209A-629B-43B9-9185-C481D6DCE97B}" destId="{B3676C3A-4B3A-4019-9A77-BE1C65B62710}" srcOrd="0" destOrd="0" presId="urn:microsoft.com/office/officeart/2005/8/layout/chevron2"/>
    <dgm:cxn modelId="{FDF881A8-A90B-4DD2-851A-53DE1BA56149}" srcId="{3313C9CC-3901-47C8-9801-43FCC8D4A28C}" destId="{6267E058-116B-42F1-B7DC-A7C3EE73D8F7}" srcOrd="2" destOrd="0" parTransId="{2BECA50E-64BF-49FE-BB79-91F7F81FB623}" sibTransId="{0489CD56-D461-44A1-8172-399B6592C982}"/>
    <dgm:cxn modelId="{AF4867C7-8BAB-413B-813F-A3770C11A13C}" type="presOf" srcId="{18AD1D50-662F-44DC-A121-DF2425CDD304}" destId="{1B45433B-4BA7-4B45-B8D3-4CA851024758}" srcOrd="0" destOrd="0" presId="urn:microsoft.com/office/officeart/2005/8/layout/chevron2"/>
    <dgm:cxn modelId="{B11E13D2-A490-496C-A7CA-E5EF63E42403}" srcId="{63236E4B-B63D-460A-A6AF-F8C7692AE474}" destId="{18AD1D50-662F-44DC-A121-DF2425CDD304}" srcOrd="0" destOrd="0" parTransId="{34296D35-C026-44F4-9D7E-004431F37C27}" sibTransId="{858968F9-CAEE-4A67-A3CC-B3C543EAD9C5}"/>
    <dgm:cxn modelId="{2108F4DF-C179-4E67-B6E4-3C3AED6AF2E5}" srcId="{D58F14A6-7B57-45C2-9BF2-DF0FCD9FFB81}" destId="{921B89AE-6343-4B5A-9AFE-7F87B99D30E1}" srcOrd="0" destOrd="0" parTransId="{AF807173-D992-4F72-852A-6101D63EDBF5}" sibTransId="{9919695D-0F1A-40E4-9F25-FC6B70844265}"/>
    <dgm:cxn modelId="{C6F7F9DF-DB3D-4B87-86CF-DC6581DC3B0F}" srcId="{8C00A387-81D7-46A1-84DB-74C33171714A}" destId="{648C209A-629B-43B9-9185-C481D6DCE97B}" srcOrd="0" destOrd="0" parTransId="{2AEC3576-4654-4715-B165-64D4BF491B7B}" sibTransId="{4916D225-BE7B-4370-AC54-759A558ADB1C}"/>
    <dgm:cxn modelId="{434A01FE-9D21-4A33-882C-DEDECBBA83EC}" type="presParOf" srcId="{3437CACD-C033-4588-BB1F-206FBDABD916}" destId="{564BF4F4-9386-4B52-B152-399CF82A8F6F}" srcOrd="0" destOrd="0" presId="urn:microsoft.com/office/officeart/2005/8/layout/chevron2"/>
    <dgm:cxn modelId="{9CA79C48-8A92-43B9-9C8D-99E56B8C666A}" type="presParOf" srcId="{564BF4F4-9386-4B52-B152-399CF82A8F6F}" destId="{68B086FC-810A-4EE5-B05B-257999AF4082}" srcOrd="0" destOrd="0" presId="urn:microsoft.com/office/officeart/2005/8/layout/chevron2"/>
    <dgm:cxn modelId="{F363C2BE-3F9F-47DC-A52F-3C8A2384F6B0}" type="presParOf" srcId="{564BF4F4-9386-4B52-B152-399CF82A8F6F}" destId="{B3676C3A-4B3A-4019-9A77-BE1C65B62710}" srcOrd="1" destOrd="0" presId="urn:microsoft.com/office/officeart/2005/8/layout/chevron2"/>
    <dgm:cxn modelId="{3F49C973-E98E-469D-82B6-53F2B498C860}" type="presParOf" srcId="{3437CACD-C033-4588-BB1F-206FBDABD916}" destId="{3F51A624-A2CC-4893-A14A-680BE7BCB1AF}" srcOrd="1" destOrd="0" presId="urn:microsoft.com/office/officeart/2005/8/layout/chevron2"/>
    <dgm:cxn modelId="{EF465303-CEBE-4B8D-A1E2-E3D7F4BED767}" type="presParOf" srcId="{3437CACD-C033-4588-BB1F-206FBDABD916}" destId="{4963719E-27D6-411D-B0AB-B517C53C64D7}" srcOrd="2" destOrd="0" presId="urn:microsoft.com/office/officeart/2005/8/layout/chevron2"/>
    <dgm:cxn modelId="{5DF82622-1AF2-44C6-B7BE-ED18877D3A7A}" type="presParOf" srcId="{4963719E-27D6-411D-B0AB-B517C53C64D7}" destId="{B0976C55-66ED-4D5A-98AF-2315E4267BCF}" srcOrd="0" destOrd="0" presId="urn:microsoft.com/office/officeart/2005/8/layout/chevron2"/>
    <dgm:cxn modelId="{7D5D42FE-5E38-4493-AFE0-99A3147AC421}" type="presParOf" srcId="{4963719E-27D6-411D-B0AB-B517C53C64D7}" destId="{4F3F3FFE-C2A3-4A71-96F2-C7FA89187256}" srcOrd="1" destOrd="0" presId="urn:microsoft.com/office/officeart/2005/8/layout/chevron2"/>
    <dgm:cxn modelId="{754E6EB8-C6AE-498E-B9C2-86BE278D1F5B}" type="presParOf" srcId="{3437CACD-C033-4588-BB1F-206FBDABD916}" destId="{217E2001-9DB3-418A-90AB-67A06B4735A1}" srcOrd="3" destOrd="0" presId="urn:microsoft.com/office/officeart/2005/8/layout/chevron2"/>
    <dgm:cxn modelId="{D5EF0446-15CE-4665-B4EF-1FEEB5A3D881}" type="presParOf" srcId="{3437CACD-C033-4588-BB1F-206FBDABD916}" destId="{B4D255C2-5F68-4AC1-BBAE-673CDC2C2CD3}" srcOrd="4" destOrd="0" presId="urn:microsoft.com/office/officeart/2005/8/layout/chevron2"/>
    <dgm:cxn modelId="{A6EE2F55-E1BF-478C-8148-A831063CB80D}" type="presParOf" srcId="{B4D255C2-5F68-4AC1-BBAE-673CDC2C2CD3}" destId="{64AD8A7E-1FBD-44AB-84D5-A4DA403EABDF}" srcOrd="0" destOrd="0" presId="urn:microsoft.com/office/officeart/2005/8/layout/chevron2"/>
    <dgm:cxn modelId="{55C639A3-267D-40FB-AEEF-A0509B2CA333}" type="presParOf" srcId="{B4D255C2-5F68-4AC1-BBAE-673CDC2C2CD3}" destId="{443FC226-0178-4487-85E1-C47B6666CE7B}" srcOrd="1" destOrd="0" presId="urn:microsoft.com/office/officeart/2005/8/layout/chevron2"/>
    <dgm:cxn modelId="{9022F0DE-0B94-4D46-BB18-28DE71A793AA}" type="presParOf" srcId="{3437CACD-C033-4588-BB1F-206FBDABD916}" destId="{86B8D273-D75A-4FD5-BAED-13D41F51BE1D}" srcOrd="5" destOrd="0" presId="urn:microsoft.com/office/officeart/2005/8/layout/chevron2"/>
    <dgm:cxn modelId="{14C122E0-6256-452A-A8BD-DD7A37E155C6}" type="presParOf" srcId="{3437CACD-C033-4588-BB1F-206FBDABD916}" destId="{1562C3A1-C618-496F-93F4-730B180A870E}" srcOrd="6" destOrd="0" presId="urn:microsoft.com/office/officeart/2005/8/layout/chevron2"/>
    <dgm:cxn modelId="{0684870F-46E4-4A21-8E10-72B8BD7C07D4}" type="presParOf" srcId="{1562C3A1-C618-496F-93F4-730B180A870E}" destId="{E03D0250-E3C4-4FC0-A316-6C48D0BDBD19}" srcOrd="0" destOrd="0" presId="urn:microsoft.com/office/officeart/2005/8/layout/chevron2"/>
    <dgm:cxn modelId="{33DA6D6F-47F0-4F53-A78D-9A5C5474BCA7}" type="presParOf" srcId="{1562C3A1-C618-496F-93F4-730B180A870E}" destId="{1B45433B-4BA7-4B45-B8D3-4CA851024758}" srcOrd="1" destOrd="0" presId="urn:microsoft.com/office/officeart/2005/8/layout/chevron2"/>
    <dgm:cxn modelId="{91F25B7C-6E82-478C-91BB-E695B121D9A4}" type="presParOf" srcId="{3437CACD-C033-4588-BB1F-206FBDABD916}" destId="{04C62735-F5F0-4E88-B09A-9AE0998F740A}" srcOrd="7" destOrd="0" presId="urn:microsoft.com/office/officeart/2005/8/layout/chevron2"/>
    <dgm:cxn modelId="{227BA2A1-AAE4-4078-B096-BEFCE77333A2}" type="presParOf" srcId="{3437CACD-C033-4588-BB1F-206FBDABD916}" destId="{3875BEF5-A730-450B-BD2F-D2ECE3B1C434}" srcOrd="8" destOrd="0" presId="urn:microsoft.com/office/officeart/2005/8/layout/chevron2"/>
    <dgm:cxn modelId="{61ED82D0-3615-4703-AA8B-BCDC68E1D452}" type="presParOf" srcId="{3875BEF5-A730-450B-BD2F-D2ECE3B1C434}" destId="{2072A26C-4C67-4BE8-AF28-FDECF7224357}" srcOrd="0" destOrd="0" presId="urn:microsoft.com/office/officeart/2005/8/layout/chevron2"/>
    <dgm:cxn modelId="{E146FC79-ACF6-41B0-BEE0-16F2767898EA}" type="presParOf" srcId="{3875BEF5-A730-450B-BD2F-D2ECE3B1C434}" destId="{A70326C5-CC00-451A-ADA3-904DF1D00ED9}"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B086FC-810A-4EE5-B05B-257999AF4082}">
      <dsp:nvSpPr>
        <dsp:cNvPr id="0" name=""/>
        <dsp:cNvSpPr/>
      </dsp:nvSpPr>
      <dsp:spPr>
        <a:xfrm rot="5400000">
          <a:off x="-138436" y="140197"/>
          <a:ext cx="922910" cy="64603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5400000">
        <a:off x="1" y="324780"/>
        <a:ext cx="646037" cy="276873"/>
      </dsp:txXfrm>
    </dsp:sp>
    <dsp:sp modelId="{B3676C3A-4B3A-4019-9A77-BE1C65B62710}">
      <dsp:nvSpPr>
        <dsp:cNvPr id="0" name=""/>
        <dsp:cNvSpPr/>
      </dsp:nvSpPr>
      <dsp:spPr>
        <a:xfrm rot="5400000">
          <a:off x="3177011" y="-2530974"/>
          <a:ext cx="599891" cy="56618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Strategic Conservation Planning</a:t>
          </a:r>
        </a:p>
      </dsp:txBody>
      <dsp:txXfrm rot="-5400000">
        <a:off x="646037" y="29284"/>
        <a:ext cx="5632556" cy="541323"/>
      </dsp:txXfrm>
    </dsp:sp>
    <dsp:sp modelId="{B0976C55-66ED-4D5A-98AF-2315E4267BCF}">
      <dsp:nvSpPr>
        <dsp:cNvPr id="0" name=""/>
        <dsp:cNvSpPr/>
      </dsp:nvSpPr>
      <dsp:spPr>
        <a:xfrm rot="5400000">
          <a:off x="-138436" y="943704"/>
          <a:ext cx="922910" cy="64603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5400000">
        <a:off x="1" y="1128287"/>
        <a:ext cx="646037" cy="276873"/>
      </dsp:txXfrm>
    </dsp:sp>
    <dsp:sp modelId="{4F3F3FFE-C2A3-4A71-96F2-C7FA89187256}">
      <dsp:nvSpPr>
        <dsp:cNvPr id="0" name=""/>
        <dsp:cNvSpPr/>
      </dsp:nvSpPr>
      <dsp:spPr>
        <a:xfrm rot="5400000">
          <a:off x="3177011" y="-1725705"/>
          <a:ext cx="599891" cy="56618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Project Selection</a:t>
          </a:r>
        </a:p>
      </dsp:txBody>
      <dsp:txXfrm rot="-5400000">
        <a:off x="646037" y="834553"/>
        <a:ext cx="5632556" cy="541323"/>
      </dsp:txXfrm>
    </dsp:sp>
    <dsp:sp modelId="{64AD8A7E-1FBD-44AB-84D5-A4DA403EABDF}">
      <dsp:nvSpPr>
        <dsp:cNvPr id="0" name=""/>
        <dsp:cNvSpPr/>
      </dsp:nvSpPr>
      <dsp:spPr>
        <a:xfrm rot="5400000">
          <a:off x="-138436" y="1747212"/>
          <a:ext cx="922910" cy="64603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5400000">
        <a:off x="1" y="1931795"/>
        <a:ext cx="646037" cy="276873"/>
      </dsp:txXfrm>
    </dsp:sp>
    <dsp:sp modelId="{443FC226-0178-4487-85E1-C47B6666CE7B}">
      <dsp:nvSpPr>
        <dsp:cNvPr id="0" name=""/>
        <dsp:cNvSpPr/>
      </dsp:nvSpPr>
      <dsp:spPr>
        <a:xfrm rot="5400000">
          <a:off x="3177011" y="-922198"/>
          <a:ext cx="599891" cy="56618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Acquisition (Fee or CE)</a:t>
          </a:r>
        </a:p>
      </dsp:txBody>
      <dsp:txXfrm rot="-5400000">
        <a:off x="646037" y="1638060"/>
        <a:ext cx="5632556" cy="541323"/>
      </dsp:txXfrm>
    </dsp:sp>
    <dsp:sp modelId="{E03D0250-E3C4-4FC0-A316-6C48D0BDBD19}">
      <dsp:nvSpPr>
        <dsp:cNvPr id="0" name=""/>
        <dsp:cNvSpPr/>
      </dsp:nvSpPr>
      <dsp:spPr>
        <a:xfrm rot="5400000">
          <a:off x="-138436" y="2550719"/>
          <a:ext cx="922910" cy="64603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5400000">
        <a:off x="1" y="2735302"/>
        <a:ext cx="646037" cy="276873"/>
      </dsp:txXfrm>
    </dsp:sp>
    <dsp:sp modelId="{1B45433B-4BA7-4B45-B8D3-4CA851024758}">
      <dsp:nvSpPr>
        <dsp:cNvPr id="0" name=""/>
        <dsp:cNvSpPr/>
      </dsp:nvSpPr>
      <dsp:spPr>
        <a:xfrm rot="5400000">
          <a:off x="3177011" y="-118691"/>
          <a:ext cx="599891" cy="56618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Stewardship</a:t>
          </a:r>
        </a:p>
      </dsp:txBody>
      <dsp:txXfrm rot="-5400000">
        <a:off x="646037" y="2441567"/>
        <a:ext cx="5632556" cy="541323"/>
      </dsp:txXfrm>
    </dsp:sp>
    <dsp:sp modelId="{2072A26C-4C67-4BE8-AF28-FDECF7224357}">
      <dsp:nvSpPr>
        <dsp:cNvPr id="0" name=""/>
        <dsp:cNvSpPr/>
      </dsp:nvSpPr>
      <dsp:spPr>
        <a:xfrm rot="5400000">
          <a:off x="-138436" y="3354226"/>
          <a:ext cx="922910" cy="64603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5400000">
        <a:off x="1" y="3538809"/>
        <a:ext cx="646037" cy="276873"/>
      </dsp:txXfrm>
    </dsp:sp>
    <dsp:sp modelId="{A70326C5-CC00-451A-ADA3-904DF1D00ED9}">
      <dsp:nvSpPr>
        <dsp:cNvPr id="0" name=""/>
        <dsp:cNvSpPr/>
      </dsp:nvSpPr>
      <dsp:spPr>
        <a:xfrm rot="5400000">
          <a:off x="3177011" y="684815"/>
          <a:ext cx="599891" cy="566184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t>Monitoring and Evaluation</a:t>
          </a:r>
        </a:p>
      </dsp:txBody>
      <dsp:txXfrm rot="-5400000">
        <a:off x="646037" y="3245073"/>
        <a:ext cx="5632556" cy="5413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35B091-1248-C44F-BB12-4A529AF38655}" type="datetimeFigureOut">
              <a:rPr lang="en-US" smtClean="0"/>
              <a:pPr/>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134114-3743-6E4E-B4B1-A54B334C7FB4}" type="slidenum">
              <a:rPr lang="en-US" smtClean="0"/>
              <a:pPr/>
              <a:t>‹#›</a:t>
            </a:fld>
            <a:endParaRPr lang="en-US"/>
          </a:p>
        </p:txBody>
      </p:sp>
    </p:spTree>
    <p:extLst>
      <p:ext uri="{BB962C8B-B14F-4D97-AF65-F5344CB8AC3E}">
        <p14:creationId xmlns:p14="http://schemas.microsoft.com/office/powerpoint/2010/main" val="343621653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Introduce myself</a:t>
            </a:r>
          </a:p>
          <a:p>
            <a:endParaRPr lang="en-US" baseline="0" dirty="0"/>
          </a:p>
          <a:p>
            <a:r>
              <a:rPr lang="en-US" sz="1200" kern="1200" dirty="0">
                <a:solidFill>
                  <a:schemeClr val="tx1"/>
                </a:solidFill>
                <a:effectLst/>
                <a:latin typeface="+mn-lt"/>
                <a:ea typeface="+mn-ea"/>
                <a:cs typeface="+mn-cs"/>
              </a:rPr>
              <a:t>PB views this as a</a:t>
            </a:r>
            <a:r>
              <a:rPr lang="en-US" sz="1200" kern="1200" baseline="0" dirty="0">
                <a:solidFill>
                  <a:schemeClr val="tx1"/>
                </a:solidFill>
                <a:effectLst/>
                <a:latin typeface="+mn-lt"/>
                <a:ea typeface="+mn-ea"/>
                <a:cs typeface="+mn-cs"/>
              </a:rPr>
              <a:t>n op</a:t>
            </a:r>
            <a:r>
              <a:rPr lang="en-US" sz="1200" kern="1200" dirty="0">
                <a:solidFill>
                  <a:schemeClr val="tx1"/>
                </a:solidFill>
                <a:effectLst/>
                <a:latin typeface="+mn-lt"/>
                <a:ea typeface="+mn-ea"/>
                <a:cs typeface="+mn-cs"/>
              </a:rPr>
              <a:t>portunity to take the great work land trusts are doing and use them as an important climate change conservation tool.</a:t>
            </a:r>
          </a:p>
          <a:p>
            <a:r>
              <a:rPr lang="en-US" dirty="0"/>
              <a:t>Introduce Point Blue’s work on climate-smart land trusts</a:t>
            </a:r>
          </a:p>
          <a:p>
            <a:r>
              <a:rPr lang="en-US" dirty="0"/>
              <a:t>Demonstrate how climate-smart principles can be adapted for land trusts </a:t>
            </a:r>
          </a:p>
          <a:p>
            <a:r>
              <a:rPr lang="en-US" dirty="0"/>
              <a:t>Get feedback on approach</a:t>
            </a:r>
          </a:p>
          <a:p>
            <a:endParaRPr lang="en-US" baseline="0" dirty="0"/>
          </a:p>
          <a:p>
            <a:r>
              <a:rPr lang="en-US" baseline="0" dirty="0"/>
              <a:t>Questions to ask audience at start/throughout:</a:t>
            </a:r>
          </a:p>
          <a:p>
            <a:endParaRPr lang="en-US" baseline="0" dirty="0"/>
          </a:p>
          <a:p>
            <a:r>
              <a:rPr lang="en-US" baseline="0" dirty="0"/>
              <a:t>Are you concerned about climate change impacts to your protected lands?</a:t>
            </a:r>
          </a:p>
          <a:p>
            <a:r>
              <a:rPr lang="en-US" baseline="0" dirty="0"/>
              <a:t>Have you taken steps to integrate climate change into strategic conservation planning? </a:t>
            </a:r>
          </a:p>
          <a:p>
            <a:r>
              <a:rPr lang="en-US" baseline="0" dirty="0"/>
              <a:t>Have you changed how you craft CEs to ensure conservation values on eased lands will be protected in perpetuity under climate change?</a:t>
            </a:r>
          </a:p>
          <a:p>
            <a:r>
              <a:rPr lang="en-US" baseline="0" dirty="0"/>
              <a:t>Have to altered stewardship activities to adapt to climate change impacts?</a:t>
            </a:r>
          </a:p>
          <a:p>
            <a:r>
              <a:rPr lang="en-US" baseline="0" dirty="0"/>
              <a:t>Have you monitored conservation values on protected lands to see if they are being impacted by climate change or other stressors? </a:t>
            </a:r>
          </a:p>
          <a:p>
            <a:endParaRPr lang="en-US" baseline="0" dirty="0"/>
          </a:p>
          <a:p>
            <a:endParaRPr lang="en-US" dirty="0"/>
          </a:p>
          <a:p>
            <a:endParaRPr lang="en-US" dirty="0"/>
          </a:p>
          <a:p>
            <a:r>
              <a:rPr lang="en-US" dirty="0"/>
              <a:t>WIFL</a:t>
            </a:r>
          </a:p>
          <a:p>
            <a:r>
              <a:rPr lang="en-US" dirty="0" err="1"/>
              <a:t>TomKat</a:t>
            </a:r>
            <a:r>
              <a:rPr lang="en-US" baseline="0" dirty="0"/>
              <a:t> Cattle Grazing</a:t>
            </a:r>
          </a:p>
          <a:p>
            <a:r>
              <a:rPr lang="en-US" baseline="0" dirty="0" err="1"/>
              <a:t>SacValley</a:t>
            </a:r>
            <a:r>
              <a:rPr lang="en-US" baseline="0" dirty="0"/>
              <a:t> Rice field</a:t>
            </a:r>
            <a:endParaRPr lang="en-US"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1</a:t>
            </a:fld>
            <a:endParaRPr lang="en-US"/>
          </a:p>
        </p:txBody>
      </p:sp>
    </p:spTree>
    <p:extLst>
      <p:ext uri="{BB962C8B-B14F-4D97-AF65-F5344CB8AC3E}">
        <p14:creationId xmlns:p14="http://schemas.microsoft.com/office/powerpoint/2010/main" val="302527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Meadow restoration catalyzed</a:t>
            </a:r>
            <a:r>
              <a:rPr lang="en-US" baseline="0" dirty="0"/>
              <a:t> by Truckee Donner Land Trust</a:t>
            </a:r>
          </a:p>
          <a:p>
            <a:r>
              <a:rPr lang="en-US" baseline="0" dirty="0"/>
              <a:t>Purchased by TDLT and then handed over to the USFS for restoration</a:t>
            </a:r>
          </a:p>
          <a:p>
            <a:r>
              <a:rPr lang="en-US" baseline="0" dirty="0" err="1"/>
              <a:t>Perazzo</a:t>
            </a:r>
            <a:endParaRPr lang="en-US" dirty="0"/>
          </a:p>
          <a:p>
            <a:endParaRPr lang="en-US" dirty="0"/>
          </a:p>
          <a:p>
            <a:r>
              <a:rPr lang="en-US" dirty="0"/>
              <a:t>What resources do you need?</a:t>
            </a:r>
          </a:p>
          <a:p>
            <a:r>
              <a:rPr lang="en-US" dirty="0"/>
              <a:t>What challenges do you foresee?</a:t>
            </a:r>
          </a:p>
          <a:p>
            <a:r>
              <a:rPr lang="en-US" dirty="0"/>
              <a:t>What kind of assistance would be most helpful?</a:t>
            </a:r>
          </a:p>
        </p:txBody>
      </p:sp>
      <p:sp>
        <p:nvSpPr>
          <p:cNvPr id="4" name="Slide Number Placeholder 3"/>
          <p:cNvSpPr>
            <a:spLocks noGrp="1"/>
          </p:cNvSpPr>
          <p:nvPr>
            <p:ph type="sldNum" sz="quarter" idx="10"/>
          </p:nvPr>
        </p:nvSpPr>
        <p:spPr/>
        <p:txBody>
          <a:bodyPr/>
          <a:lstStyle/>
          <a:p>
            <a:fld id="{C7134114-3743-6E4E-B4B1-A54B334C7FB4}" type="slidenum">
              <a:rPr lang="en-US" smtClean="0"/>
              <a:pPr/>
              <a:t>10</a:t>
            </a:fld>
            <a:endParaRPr lang="en-US"/>
          </a:p>
        </p:txBody>
      </p:sp>
    </p:spTree>
    <p:extLst>
      <p:ext uri="{BB962C8B-B14F-4D97-AF65-F5344CB8AC3E}">
        <p14:creationId xmlns:p14="http://schemas.microsoft.com/office/powerpoint/2010/main" val="154865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Threatens conservation values on existing protected</a:t>
            </a:r>
            <a:r>
              <a:rPr lang="en-US" baseline="0" dirty="0"/>
              <a:t> land and across the landscape</a:t>
            </a:r>
          </a:p>
          <a:p>
            <a:r>
              <a:rPr lang="en-US" baseline="0" dirty="0"/>
              <a:t>Need to consider how to adapt to climate change to ensure our conservation values remain protected in perpetuity</a:t>
            </a:r>
          </a:p>
          <a:p>
            <a:r>
              <a:rPr lang="en-US" baseline="0" dirty="0"/>
              <a:t>Requires land trusts to use their superpowers of being nimble, quick, and flexible to respond to these changes!</a:t>
            </a:r>
          </a:p>
          <a:p>
            <a:r>
              <a:rPr lang="en-US" baseline="0" dirty="0"/>
              <a:t>Example: climate filter might change conservation priorities – habitat nodes, </a:t>
            </a:r>
            <a:r>
              <a:rPr lang="en-US" baseline="0" dirty="0" err="1"/>
              <a:t>refugia</a:t>
            </a:r>
            <a:r>
              <a:rPr lang="en-US" baseline="0" dirty="0"/>
              <a:t>, connectivity corridors </a:t>
            </a:r>
          </a:p>
          <a:p>
            <a:r>
              <a:rPr lang="en-US" baseline="0" dirty="0"/>
              <a:t>Example: land you want to protect might have increased wildfire risk</a:t>
            </a:r>
          </a:p>
          <a:p>
            <a:r>
              <a:rPr lang="en-US" baseline="0" dirty="0"/>
              <a:t>CE terms that can build in contingencies for climate change</a:t>
            </a:r>
          </a:p>
          <a:p>
            <a:r>
              <a:rPr lang="en-US" baseline="0" dirty="0"/>
              <a:t>Allow for restoration, land management actions that are adaptive</a:t>
            </a:r>
          </a:p>
          <a:p>
            <a:r>
              <a:rPr lang="en-US" baseline="0" dirty="0"/>
              <a:t>E.g. tree thinning, fuels reduction, even prescribed fire – think about CE terms and rights</a:t>
            </a:r>
          </a:p>
          <a:p>
            <a:r>
              <a:rPr lang="en-US" baseline="0" dirty="0"/>
              <a:t>Most importantly, land trusts make commitments to protect conservation values in perpetuity. </a:t>
            </a:r>
          </a:p>
          <a:p>
            <a:r>
              <a:rPr lang="en-US" baseline="0" dirty="0"/>
              <a:t>We need to honor our commitments and ensure that our conservation values persist in light of climate change and other emerging threats </a:t>
            </a:r>
          </a:p>
          <a:p>
            <a:r>
              <a:rPr lang="en-US" baseline="0" dirty="0"/>
              <a:t>Requires paying attention to the changes happening, designing and implementing stewardship actions to address vulnerabilities, and learn from the outcomes </a:t>
            </a:r>
          </a:p>
          <a:p>
            <a:endParaRPr lang="en-US" baseline="0" dirty="0"/>
          </a:p>
          <a:p>
            <a:endParaRPr lang="en-US" baseline="0" dirty="0"/>
          </a:p>
          <a:p>
            <a:endParaRPr lang="en-US" baseline="0" dirty="0"/>
          </a:p>
          <a:p>
            <a:r>
              <a:rPr lang="en-US" baseline="0" dirty="0"/>
              <a:t>Fire: Kent Porter, Sonoma mag, http://www.sonomamag.com/sonoma-county-wildfires-frequently-asked-questions-useful-numbers-and-resources/</a:t>
            </a:r>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11</a:t>
            </a:fld>
            <a:endParaRPr lang="en-US"/>
          </a:p>
        </p:txBody>
      </p:sp>
    </p:spTree>
    <p:extLst>
      <p:ext uri="{BB962C8B-B14F-4D97-AF65-F5344CB8AC3E}">
        <p14:creationId xmlns:p14="http://schemas.microsoft.com/office/powerpoint/2010/main" val="3986801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12</a:t>
            </a:fld>
            <a:endParaRPr lang="en-US"/>
          </a:p>
        </p:txBody>
      </p:sp>
    </p:spTree>
    <p:extLst>
      <p:ext uri="{BB962C8B-B14F-4D97-AF65-F5344CB8AC3E}">
        <p14:creationId xmlns:p14="http://schemas.microsoft.com/office/powerpoint/2010/main" val="2414482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Focusing on climate change and climate-smart conservation</a:t>
            </a:r>
          </a:p>
          <a:p>
            <a:r>
              <a:rPr lang="en-US" dirty="0"/>
              <a:t>Increasing</a:t>
            </a:r>
            <a:r>
              <a:rPr lang="en-US" baseline="0" dirty="0"/>
              <a:t> pace and scale of climate-smart conservation – land trusts are essential partners in this work </a:t>
            </a:r>
            <a:endParaRPr lang="en-US" dirty="0"/>
          </a:p>
          <a:p>
            <a:r>
              <a:rPr lang="en-US" dirty="0"/>
              <a:t>See land trusts as</a:t>
            </a:r>
            <a:r>
              <a:rPr lang="en-US" baseline="0" dirty="0"/>
              <a:t> having huge potential to advance climate-smart conservation and have a big impact on conservation in CA</a:t>
            </a:r>
          </a:p>
          <a:p>
            <a:endParaRPr lang="en-US"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2</a:t>
            </a:fld>
            <a:endParaRPr lang="en-US"/>
          </a:p>
        </p:txBody>
      </p:sp>
    </p:spTree>
    <p:extLst>
      <p:ext uri="{BB962C8B-B14F-4D97-AF65-F5344CB8AC3E}">
        <p14:creationId xmlns:p14="http://schemas.microsoft.com/office/powerpoint/2010/main" val="170062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Huge potential for land trusts to use your land protection and stewardship activities for mitigation and adaptation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Private land is so important and has so much potential, even more so now that public lands and federal government funds are limited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Land</a:t>
            </a:r>
            <a:r>
              <a:rPr lang="en-US" baseline="0" dirty="0"/>
              <a:t> trusts’ superpowers include nimbleness and flexibility – can use these skills to test innovative solutions  and climate smart concepts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Can use preserves as living laboratories to monitor climate change impacts on resources and test stewardship actions to reduce vulnerabilities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Land trusts, private lands, flexibility all important as federal priorities shift, private land more important than ever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Close-knit community and land trust network means that land trusts have the potential to share their experiences with others and apply solutions to the broader landscape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3</a:t>
            </a:fld>
            <a:endParaRPr lang="en-US"/>
          </a:p>
        </p:txBody>
      </p:sp>
    </p:spTree>
    <p:extLst>
      <p:ext uri="{BB962C8B-B14F-4D97-AF65-F5344CB8AC3E}">
        <p14:creationId xmlns:p14="http://schemas.microsoft.com/office/powerpoint/2010/main" val="307015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each step climate smart</a:t>
            </a:r>
          </a:p>
          <a:p>
            <a:r>
              <a:rPr lang="en-US" dirty="0"/>
              <a:t>Build stewardship capacity</a:t>
            </a:r>
          </a:p>
          <a:p>
            <a:r>
              <a:rPr lang="en-US" dirty="0"/>
              <a:t>Adaptive</a:t>
            </a:r>
            <a:r>
              <a:rPr lang="en-US" baseline="0" dirty="0"/>
              <a:t> Management is crucial</a:t>
            </a:r>
          </a:p>
          <a:p>
            <a:r>
              <a:rPr lang="en-US" baseline="0" dirty="0"/>
              <a:t>For the rest of the presentation, I’ll walk you through each step of this process with examples about how to make it climate smart</a:t>
            </a:r>
            <a:endParaRPr lang="en-US"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4</a:t>
            </a:fld>
            <a:endParaRPr lang="en-US"/>
          </a:p>
        </p:txBody>
      </p:sp>
    </p:spTree>
    <p:extLst>
      <p:ext uri="{BB962C8B-B14F-4D97-AF65-F5344CB8AC3E}">
        <p14:creationId xmlns:p14="http://schemas.microsoft.com/office/powerpoint/2010/main" val="2027159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how climate change will impact what you care about</a:t>
            </a:r>
          </a:p>
          <a:p>
            <a:r>
              <a:rPr lang="en-US" dirty="0"/>
              <a:t>Need</a:t>
            </a:r>
            <a:r>
              <a:rPr lang="en-US" baseline="0" dirty="0"/>
              <a:t> to reconsider priorities and goals </a:t>
            </a:r>
          </a:p>
          <a:p>
            <a:r>
              <a:rPr lang="en-US" baseline="0" dirty="0"/>
              <a:t>Prioritize acquisitions by being future-focused and strategic </a:t>
            </a:r>
          </a:p>
          <a:p>
            <a:r>
              <a:rPr lang="en-US" baseline="0" dirty="0"/>
              <a:t>Example: Sierra Valley, working with FRLT to provide climate projections to help guide prioritization of easement acquisitions for these wet meadow ecosystems</a:t>
            </a:r>
          </a:p>
          <a:p>
            <a:r>
              <a:rPr lang="en-US" baseline="0" dirty="0"/>
              <a:t>Map shows predicted changes in CWD (runoff and recharge) comparing 2010 to 2070. Uses BCM, 270m grid resolution, free data – downscaled to level of decision-making</a:t>
            </a:r>
          </a:p>
          <a:p>
            <a:r>
              <a:rPr lang="en-US" baseline="0" dirty="0"/>
              <a:t>Cooler colors show increases and warmer colors show decreases over time for each watershed in the valley </a:t>
            </a:r>
          </a:p>
          <a:p>
            <a:r>
              <a:rPr lang="en-US" baseline="0" dirty="0"/>
              <a:t>Prioritize watersheds that will continue providing water recharge and water supply benefits in the future </a:t>
            </a:r>
          </a:p>
          <a:p>
            <a:r>
              <a:rPr lang="en-US" baseline="0" dirty="0"/>
              <a:t>Beyond just looking at maps like this, brainstorm the range of possible climatic changes and the potential vulnerabilities to the resources you care about </a:t>
            </a:r>
          </a:p>
          <a:p>
            <a:r>
              <a:rPr lang="en-US" baseline="0" dirty="0"/>
              <a:t>If you have a fee property in a watershed likely to experience declines in water availability, think about management actions you can take to reduce vulnerability </a:t>
            </a:r>
          </a:p>
        </p:txBody>
      </p:sp>
      <p:sp>
        <p:nvSpPr>
          <p:cNvPr id="4" name="Slide Number Placeholder 3"/>
          <p:cNvSpPr>
            <a:spLocks noGrp="1"/>
          </p:cNvSpPr>
          <p:nvPr>
            <p:ph type="sldNum" sz="quarter" idx="10"/>
          </p:nvPr>
        </p:nvSpPr>
        <p:spPr/>
        <p:txBody>
          <a:bodyPr/>
          <a:lstStyle/>
          <a:p>
            <a:fld id="{C7134114-3743-6E4E-B4B1-A54B334C7FB4}" type="slidenum">
              <a:rPr lang="en-US" smtClean="0"/>
              <a:pPr/>
              <a:t>5</a:t>
            </a:fld>
            <a:endParaRPr lang="en-US"/>
          </a:p>
        </p:txBody>
      </p:sp>
    </p:spTree>
    <p:extLst>
      <p:ext uri="{BB962C8B-B14F-4D97-AF65-F5344CB8AC3E}">
        <p14:creationId xmlns:p14="http://schemas.microsoft.com/office/powerpoint/2010/main" val="25121450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Example: Childs Meadow – TNC holds CE, affirmative rights to conduct restoration and research and monitor response of the meadow to restoration</a:t>
            </a:r>
          </a:p>
          <a:p>
            <a:endParaRPr lang="en-US" baseline="0" dirty="0"/>
          </a:p>
          <a:p>
            <a:r>
              <a:rPr lang="en-US" baseline="0" dirty="0"/>
              <a:t>Could also have mgmt. plans for working land CEs, landowner responsible for implementation, can include ecological monitoring to evaluate multi-benefits – soil carbon, water, wildlife</a:t>
            </a:r>
          </a:p>
          <a:p>
            <a:endParaRPr lang="en-US" baseline="0" dirty="0"/>
          </a:p>
          <a:p>
            <a:r>
              <a:rPr lang="en-US" baseline="0" dirty="0"/>
              <a:t>Link landowners to resources and technical assistance to do stew work </a:t>
            </a:r>
          </a:p>
          <a:p>
            <a:r>
              <a:rPr lang="en-US" baseline="0" dirty="0"/>
              <a:t>Example: MALT’s stewardship assistance program – link landowners with funding to do land mgmt. activities, link to NRCS, RCDs</a:t>
            </a:r>
          </a:p>
          <a:p>
            <a:endParaRPr lang="en-US" baseline="0" dirty="0"/>
          </a:p>
          <a:p>
            <a:r>
              <a:rPr lang="en-US" baseline="0" dirty="0"/>
              <a:t>Increase communication between land trusts and CE landowners, help link landowners to resources and technical assistance, collaborative relationship </a:t>
            </a:r>
          </a:p>
        </p:txBody>
      </p:sp>
      <p:sp>
        <p:nvSpPr>
          <p:cNvPr id="4" name="Slide Number Placeholder 3"/>
          <p:cNvSpPr>
            <a:spLocks noGrp="1"/>
          </p:cNvSpPr>
          <p:nvPr>
            <p:ph type="sldNum" sz="quarter" idx="10"/>
          </p:nvPr>
        </p:nvSpPr>
        <p:spPr/>
        <p:txBody>
          <a:bodyPr/>
          <a:lstStyle/>
          <a:p>
            <a:fld id="{C7134114-3743-6E4E-B4B1-A54B334C7FB4}" type="slidenum">
              <a:rPr lang="en-US" smtClean="0"/>
              <a:pPr/>
              <a:t>6</a:t>
            </a:fld>
            <a:endParaRPr lang="en-US"/>
          </a:p>
        </p:txBody>
      </p:sp>
    </p:spTree>
    <p:extLst>
      <p:ext uri="{BB962C8B-B14F-4D97-AF65-F5344CB8AC3E}">
        <p14:creationId xmlns:p14="http://schemas.microsoft.com/office/powerpoint/2010/main" val="206572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Stewardship</a:t>
            </a:r>
            <a:r>
              <a:rPr lang="en-US" baseline="0" dirty="0"/>
              <a:t> is critical to address the threats and vulnerabilities posed by climate change</a:t>
            </a:r>
          </a:p>
          <a:p>
            <a:r>
              <a:rPr lang="en-US" baseline="0" dirty="0"/>
              <a:t>Vulnerability assessment for conservation values, identify adaptation actions</a:t>
            </a:r>
          </a:p>
          <a:p>
            <a:r>
              <a:rPr lang="en-US" dirty="0"/>
              <a:t>Stewardship activities don’t have to explicitly</a:t>
            </a:r>
            <a:r>
              <a:rPr lang="en-US" baseline="0" dirty="0"/>
              <a:t> focus on climate change to be effective at addressing climate impacts</a:t>
            </a:r>
          </a:p>
          <a:p>
            <a:r>
              <a:rPr lang="en-US" baseline="0" dirty="0"/>
              <a:t>Addressing multiple stressors (invasive species, eroding roads, removing culverts) can help increase resilience of populations to climate change (</a:t>
            </a:r>
            <a:r>
              <a:rPr lang="en-US" baseline="0" dirty="0" err="1"/>
              <a:t>Gillson</a:t>
            </a:r>
            <a:r>
              <a:rPr lang="en-US" baseline="0" dirty="0"/>
              <a:t> et al. 20</a:t>
            </a:r>
          </a:p>
        </p:txBody>
      </p:sp>
      <p:sp>
        <p:nvSpPr>
          <p:cNvPr id="4" name="Slide Number Placeholder 3"/>
          <p:cNvSpPr>
            <a:spLocks noGrp="1"/>
          </p:cNvSpPr>
          <p:nvPr>
            <p:ph type="sldNum" sz="quarter" idx="10"/>
          </p:nvPr>
        </p:nvSpPr>
        <p:spPr/>
        <p:txBody>
          <a:bodyPr/>
          <a:lstStyle/>
          <a:p>
            <a:fld id="{C7134114-3743-6E4E-B4B1-A54B334C7FB4}" type="slidenum">
              <a:rPr lang="en-US" smtClean="0"/>
              <a:pPr/>
              <a:t>7</a:t>
            </a:fld>
            <a:endParaRPr lang="en-US"/>
          </a:p>
        </p:txBody>
      </p:sp>
    </p:spTree>
    <p:extLst>
      <p:ext uri="{BB962C8B-B14F-4D97-AF65-F5344CB8AC3E}">
        <p14:creationId xmlns:p14="http://schemas.microsoft.com/office/powerpoint/2010/main" val="126628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 order to shape, test, and evaluate climate-smart stewardship actions, need monitoring</a:t>
            </a:r>
          </a:p>
          <a:p>
            <a:r>
              <a:rPr lang="en-US" baseline="0" dirty="0"/>
              <a:t>Monitoring helps evaluate how successful stew actions are at reducing vulnerabilities and addressing threats</a:t>
            </a:r>
          </a:p>
          <a:p>
            <a:r>
              <a:rPr lang="en-US" baseline="0" dirty="0"/>
              <a:t>Monitoring also helps identify climate stressors/threats to conservation values and then trigger stewardship actions to reduce vulnerabilities</a:t>
            </a:r>
            <a:endParaRPr lang="en-US" dirty="0"/>
          </a:p>
          <a:p>
            <a:r>
              <a:rPr lang="en-US" baseline="0" dirty="0"/>
              <a:t>13)</a:t>
            </a:r>
          </a:p>
          <a:p>
            <a:r>
              <a:rPr lang="en-US" baseline="0" dirty="0"/>
              <a:t>Treat mgmt. interventions as experiments, the outcomes of which are monitored and fed back into mgmt. (</a:t>
            </a:r>
            <a:r>
              <a:rPr lang="en-US" baseline="0" dirty="0" err="1"/>
              <a:t>Gillson</a:t>
            </a:r>
            <a:r>
              <a:rPr lang="en-US" baseline="0" dirty="0"/>
              <a:t> et al. 2013)</a:t>
            </a:r>
          </a:p>
          <a:p>
            <a:r>
              <a:rPr lang="en-US" baseline="0" dirty="0"/>
              <a:t>Example: we guide and monitor the outcomes of meadow restoration to inform long-term management</a:t>
            </a:r>
          </a:p>
          <a:p>
            <a:r>
              <a:rPr lang="en-US" baseline="0" dirty="0"/>
              <a:t>By monitoring meadow bird species richness after meadow restoration, we can evaluate if restoration actions were successful</a:t>
            </a:r>
          </a:p>
          <a:p>
            <a:endParaRPr lang="en-US" baseline="0" dirty="0"/>
          </a:p>
          <a:p>
            <a:r>
              <a:rPr lang="en-US" baseline="0" dirty="0"/>
              <a:t>Potential land trust acquisition CE</a:t>
            </a:r>
            <a:endParaRPr lang="en-US" dirty="0"/>
          </a:p>
        </p:txBody>
      </p:sp>
      <p:sp>
        <p:nvSpPr>
          <p:cNvPr id="4" name="Slide Number Placeholder 3"/>
          <p:cNvSpPr>
            <a:spLocks noGrp="1"/>
          </p:cNvSpPr>
          <p:nvPr>
            <p:ph type="sldNum" sz="quarter" idx="10"/>
          </p:nvPr>
        </p:nvSpPr>
        <p:spPr/>
        <p:txBody>
          <a:bodyPr/>
          <a:lstStyle/>
          <a:p>
            <a:fld id="{C7134114-3743-6E4E-B4B1-A54B334C7FB4}" type="slidenum">
              <a:rPr lang="en-US" smtClean="0"/>
              <a:pPr/>
              <a:t>8</a:t>
            </a:fld>
            <a:endParaRPr lang="en-US"/>
          </a:p>
        </p:txBody>
      </p:sp>
    </p:spTree>
    <p:extLst>
      <p:ext uri="{BB962C8B-B14F-4D97-AF65-F5344CB8AC3E}">
        <p14:creationId xmlns:p14="http://schemas.microsoft.com/office/powerpoint/2010/main" val="22657812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steps:</a:t>
            </a:r>
          </a:p>
          <a:p>
            <a:r>
              <a:rPr lang="en-US" baseline="0" dirty="0"/>
              <a:t>Working with land trusts on each step to integrate climate change adaptation principles, this is a pilot program</a:t>
            </a:r>
          </a:p>
          <a:p>
            <a:r>
              <a:rPr lang="en-US" baseline="0" dirty="0"/>
              <a:t>Create framework aimed at land trusts</a:t>
            </a:r>
          </a:p>
          <a:p>
            <a:r>
              <a:rPr lang="en-US" baseline="0" dirty="0"/>
              <a:t>Pilot the framework with more land trusts</a:t>
            </a:r>
          </a:p>
          <a:p>
            <a:r>
              <a:rPr lang="en-US" baseline="0" dirty="0"/>
              <a:t>Disseminate broadly</a:t>
            </a:r>
          </a:p>
          <a:p>
            <a:r>
              <a:rPr lang="en-US" baseline="0" dirty="0"/>
              <a:t>Seeking feedback on approach </a:t>
            </a:r>
          </a:p>
        </p:txBody>
      </p:sp>
      <p:sp>
        <p:nvSpPr>
          <p:cNvPr id="4" name="Slide Number Placeholder 3"/>
          <p:cNvSpPr>
            <a:spLocks noGrp="1"/>
          </p:cNvSpPr>
          <p:nvPr>
            <p:ph type="sldNum" sz="quarter" idx="10"/>
          </p:nvPr>
        </p:nvSpPr>
        <p:spPr/>
        <p:txBody>
          <a:bodyPr/>
          <a:lstStyle/>
          <a:p>
            <a:fld id="{C7134114-3743-6E4E-B4B1-A54B334C7FB4}" type="slidenum">
              <a:rPr lang="en-US" smtClean="0"/>
              <a:pPr/>
              <a:t>9</a:t>
            </a:fld>
            <a:endParaRPr lang="en-US"/>
          </a:p>
        </p:txBody>
      </p:sp>
    </p:spTree>
    <p:extLst>
      <p:ext uri="{BB962C8B-B14F-4D97-AF65-F5344CB8AC3E}">
        <p14:creationId xmlns:p14="http://schemas.microsoft.com/office/powerpoint/2010/main" val="2954582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Multiple Images">
    <p:spTree>
      <p:nvGrpSpPr>
        <p:cNvPr id="1" name=""/>
        <p:cNvGrpSpPr/>
        <p:nvPr/>
      </p:nvGrpSpPr>
      <p:grpSpPr>
        <a:xfrm>
          <a:off x="0" y="0"/>
          <a:ext cx="0" cy="0"/>
          <a:chOff x="0" y="0"/>
          <a:chExt cx="0" cy="0"/>
        </a:xfrm>
      </p:grpSpPr>
      <p:sp>
        <p:nvSpPr>
          <p:cNvPr id="17" name="Text Placeholder 16"/>
          <p:cNvSpPr>
            <a:spLocks noGrp="1"/>
          </p:cNvSpPr>
          <p:nvPr>
            <p:ph type="body" sz="quarter" idx="10" hasCustomPrompt="1"/>
          </p:nvPr>
        </p:nvSpPr>
        <p:spPr>
          <a:xfrm>
            <a:off x="815668" y="355600"/>
            <a:ext cx="7765623" cy="2044700"/>
          </a:xfrm>
          <a:prstGeom prst="rect">
            <a:avLst/>
          </a:prstGeom>
        </p:spPr>
        <p:txBody>
          <a:bodyPr vert="horz" wrap="square" lIns="0" tIns="0" rIns="0" bIns="0"/>
          <a:lstStyle>
            <a:lvl1pPr marL="0" indent="0" algn="l">
              <a:lnSpc>
                <a:spcPct val="100000"/>
              </a:lnSpc>
              <a:spcBef>
                <a:spcPts val="0"/>
              </a:spcBef>
              <a:buNone/>
              <a:defRPr sz="4000" b="0" i="0" baseline="0">
                <a:solidFill>
                  <a:schemeClr val="tx1"/>
                </a:solidFill>
                <a:latin typeface="Avenir LT Com 45 Book"/>
                <a:cs typeface="Avenir LT Com 85 Heavy"/>
              </a:defRPr>
            </a:lvl1pPr>
            <a:lvl2pPr algn="l">
              <a:buNone/>
              <a:defRPr sz="2200">
                <a:solidFill>
                  <a:schemeClr val="tx2"/>
                </a:solidFill>
              </a:defRPr>
            </a:lvl2pPr>
            <a:lvl3pPr algn="l">
              <a:buNone/>
              <a:defRPr sz="2200">
                <a:solidFill>
                  <a:schemeClr val="tx2"/>
                </a:solidFill>
              </a:defRPr>
            </a:lvl3pPr>
            <a:lvl4pPr algn="l">
              <a:buNone/>
              <a:defRPr sz="2200">
                <a:solidFill>
                  <a:schemeClr val="tx2"/>
                </a:solidFill>
              </a:defRPr>
            </a:lvl4pPr>
            <a:lvl5pPr algn="l">
              <a:buNone/>
              <a:defRPr sz="2200">
                <a:solidFill>
                  <a:schemeClr val="tx2"/>
                </a:solidFill>
              </a:defRPr>
            </a:lvl5pPr>
          </a:lstStyle>
          <a:p>
            <a:pPr lvl="0"/>
            <a:r>
              <a:rPr lang="en-US" dirty="0"/>
              <a:t>Cover option #1, using multiple inset images </a:t>
            </a:r>
            <a:br>
              <a:rPr lang="en-US" dirty="0"/>
            </a:br>
            <a:r>
              <a:rPr lang="en-US" dirty="0"/>
              <a:t>Title: 40 pt </a:t>
            </a:r>
            <a:r>
              <a:rPr lang="en-US" dirty="0" err="1"/>
              <a:t>Avenir</a:t>
            </a:r>
            <a:r>
              <a:rPr lang="en-US" dirty="0"/>
              <a:t> 85 Heavy</a:t>
            </a:r>
          </a:p>
        </p:txBody>
      </p:sp>
      <p:sp>
        <p:nvSpPr>
          <p:cNvPr id="19" name="Text Placeholder 18"/>
          <p:cNvSpPr>
            <a:spLocks noGrp="1"/>
          </p:cNvSpPr>
          <p:nvPr>
            <p:ph type="body" sz="quarter" idx="11" hasCustomPrompt="1"/>
          </p:nvPr>
        </p:nvSpPr>
        <p:spPr>
          <a:xfrm>
            <a:off x="815669" y="2660845"/>
            <a:ext cx="6858000" cy="514350"/>
          </a:xfrm>
          <a:prstGeom prst="rect">
            <a:avLst/>
          </a:prstGeom>
        </p:spPr>
        <p:txBody>
          <a:bodyPr vert="horz" lIns="0" tIns="0" rIns="0" bIns="0"/>
          <a:lstStyle>
            <a:lvl1pPr marL="0" indent="0" algn="l">
              <a:lnSpc>
                <a:spcPts val="2000"/>
              </a:lnSpc>
              <a:spcBef>
                <a:spcPts val="0"/>
              </a:spcBef>
              <a:spcAft>
                <a:spcPts val="0"/>
              </a:spcAft>
              <a:buNone/>
              <a:defRPr sz="2000" b="0" i="0" kern="1200" spc="0">
                <a:latin typeface="Avenir LT Com 85 Heavy"/>
                <a:cs typeface="Avenir LT Com 45 Book"/>
              </a:defRPr>
            </a:lvl1pPr>
            <a:lvl2pPr>
              <a:buNone/>
              <a:defRPr sz="1400"/>
            </a:lvl2pPr>
            <a:lvl3pPr>
              <a:buNone/>
              <a:defRPr sz="1400"/>
            </a:lvl3pPr>
            <a:lvl4pPr>
              <a:buNone/>
              <a:defRPr sz="1400"/>
            </a:lvl4pPr>
            <a:lvl5pPr>
              <a:buNone/>
              <a:defRPr sz="1400"/>
            </a:lvl5pPr>
          </a:lstStyle>
          <a:p>
            <a:pPr lvl="0"/>
            <a:r>
              <a:rPr lang="en-US" dirty="0"/>
              <a:t>Presenter’s Name</a:t>
            </a:r>
            <a:br>
              <a:rPr lang="en-US" dirty="0"/>
            </a:br>
            <a:r>
              <a:rPr lang="en-US" dirty="0"/>
              <a:t>Date here</a:t>
            </a:r>
          </a:p>
        </p:txBody>
      </p:sp>
      <p:pic>
        <p:nvPicPr>
          <p:cNvPr id="4" name="Picture 3" descr="logo_brand_line_full-color.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1910" y="5759232"/>
            <a:ext cx="2120900" cy="984468"/>
          </a:xfrm>
          <a:prstGeom prst="rect">
            <a:avLst/>
          </a:prstGeom>
        </p:spPr>
      </p:pic>
      <p:sp>
        <p:nvSpPr>
          <p:cNvPr id="7" name="Picture Placeholder 6"/>
          <p:cNvSpPr>
            <a:spLocks noGrp="1"/>
          </p:cNvSpPr>
          <p:nvPr>
            <p:ph type="pic" sz="quarter" idx="17" hasCustomPrompt="1"/>
          </p:nvPr>
        </p:nvSpPr>
        <p:spPr>
          <a:xfrm>
            <a:off x="828370" y="3397250"/>
            <a:ext cx="2514600" cy="2104296"/>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23" name="Picture Placeholder 6"/>
          <p:cNvSpPr>
            <a:spLocks noGrp="1"/>
          </p:cNvSpPr>
          <p:nvPr>
            <p:ph type="pic" sz="quarter" idx="18" hasCustomPrompt="1"/>
          </p:nvPr>
        </p:nvSpPr>
        <p:spPr>
          <a:xfrm>
            <a:off x="3506635" y="3397250"/>
            <a:ext cx="2514600" cy="2104296"/>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24" name="Picture Placeholder 6"/>
          <p:cNvSpPr>
            <a:spLocks noGrp="1"/>
          </p:cNvSpPr>
          <p:nvPr>
            <p:ph type="pic" sz="quarter" idx="19" hasCustomPrompt="1"/>
          </p:nvPr>
        </p:nvSpPr>
        <p:spPr>
          <a:xfrm>
            <a:off x="6184900" y="3397250"/>
            <a:ext cx="2514600" cy="2104296"/>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bullets &amp; multiple images">
    <p:spTree>
      <p:nvGrpSpPr>
        <p:cNvPr id="1" name=""/>
        <p:cNvGrpSpPr/>
        <p:nvPr/>
      </p:nvGrpSpPr>
      <p:grpSpPr>
        <a:xfrm>
          <a:off x="0" y="0"/>
          <a:ext cx="0" cy="0"/>
          <a:chOff x="0" y="0"/>
          <a:chExt cx="0" cy="0"/>
        </a:xfrm>
      </p:grpSpPr>
      <p:sp>
        <p:nvSpPr>
          <p:cNvPr id="9" name="Picture Placeholder 6"/>
          <p:cNvSpPr>
            <a:spLocks noGrp="1"/>
          </p:cNvSpPr>
          <p:nvPr>
            <p:ph type="pic" sz="quarter" idx="17" hasCustomPrompt="1"/>
          </p:nvPr>
        </p:nvSpPr>
        <p:spPr>
          <a:xfrm>
            <a:off x="828370" y="3397250"/>
            <a:ext cx="2514600" cy="2104296"/>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10" name="Picture Placeholder 6"/>
          <p:cNvSpPr>
            <a:spLocks noGrp="1"/>
          </p:cNvSpPr>
          <p:nvPr>
            <p:ph type="pic" sz="quarter" idx="18" hasCustomPrompt="1"/>
          </p:nvPr>
        </p:nvSpPr>
        <p:spPr>
          <a:xfrm>
            <a:off x="3506635" y="3397250"/>
            <a:ext cx="2514600" cy="2104296"/>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11" name="Picture Placeholder 6"/>
          <p:cNvSpPr>
            <a:spLocks noGrp="1"/>
          </p:cNvSpPr>
          <p:nvPr>
            <p:ph type="pic" sz="quarter" idx="19" hasCustomPrompt="1"/>
          </p:nvPr>
        </p:nvSpPr>
        <p:spPr>
          <a:xfrm>
            <a:off x="6184900" y="3397250"/>
            <a:ext cx="2514600" cy="2104296"/>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23" name="Text Placeholder 26"/>
          <p:cNvSpPr>
            <a:spLocks noGrp="1"/>
          </p:cNvSpPr>
          <p:nvPr>
            <p:ph type="body" sz="quarter" idx="15" hasCustomPrompt="1"/>
          </p:nvPr>
        </p:nvSpPr>
        <p:spPr>
          <a:xfrm>
            <a:off x="803274" y="1902356"/>
            <a:ext cx="6867525" cy="1410228"/>
          </a:xfrm>
          <a:prstGeom prst="rect">
            <a:avLst/>
          </a:prstGeom>
        </p:spPr>
        <p:txBody>
          <a:bodyPr vert="horz" lIns="0" tIns="0" rIns="0" bIns="0"/>
          <a:lstStyle>
            <a:lvl1pPr marL="173736" indent="-173736">
              <a:lnSpc>
                <a:spcPct val="100000"/>
              </a:lnSpc>
              <a:spcBef>
                <a:spcPts val="0"/>
              </a:spcBef>
              <a:spcAft>
                <a:spcPts val="800"/>
              </a:spcAft>
              <a:buFont typeface="Arial"/>
              <a:buChar char="•"/>
              <a:defRPr sz="2400" baseline="0">
                <a:solidFill>
                  <a:schemeClr val="accent3"/>
                </a:solidFill>
                <a:latin typeface="Avenir LT Com 45 Book"/>
              </a:defRPr>
            </a:lvl1pPr>
            <a:lvl2pPr marL="173736" indent="-173736">
              <a:lnSpc>
                <a:spcPct val="100000"/>
              </a:lnSpc>
              <a:spcBef>
                <a:spcPts val="0"/>
              </a:spcBef>
              <a:spcAft>
                <a:spcPts val="800"/>
              </a:spcAft>
              <a:buFont typeface="Arial"/>
              <a:buChar char="•"/>
              <a:defRPr sz="2400" baseline="0">
                <a:solidFill>
                  <a:schemeClr val="accent3"/>
                </a:solidFill>
                <a:latin typeface="Avenir LT Com 45 Book"/>
              </a:defRPr>
            </a:lvl2pPr>
            <a:lvl3pPr marL="0" indent="0">
              <a:lnSpc>
                <a:spcPts val="2400"/>
              </a:lnSpc>
              <a:spcBef>
                <a:spcPts val="0"/>
              </a:spcBef>
              <a:spcAft>
                <a:spcPts val="800"/>
              </a:spcAft>
              <a:buFont typeface="Arial"/>
              <a:buNone/>
              <a:defRPr sz="1800" baseline="0">
                <a:solidFill>
                  <a:schemeClr val="accent3"/>
                </a:solidFill>
                <a:latin typeface="Avenir LT Com 45 Book"/>
              </a:defRPr>
            </a:lvl3pPr>
            <a:lvl4pPr marL="0" indent="-182880">
              <a:spcBef>
                <a:spcPts val="0"/>
              </a:spcBef>
              <a:spcAft>
                <a:spcPts val="800"/>
              </a:spcAft>
              <a:buFont typeface="Arial"/>
              <a:buChar char="•"/>
              <a:defRPr sz="1600" baseline="0">
                <a:solidFill>
                  <a:schemeClr val="accent3"/>
                </a:solidFill>
                <a:latin typeface="Avenir LT Com 45 Book"/>
              </a:defRPr>
            </a:lvl4pPr>
            <a:lvl5pPr marL="0" indent="-182880">
              <a:spcBef>
                <a:spcPts val="0"/>
              </a:spcBef>
              <a:spcAft>
                <a:spcPts val="800"/>
              </a:spcAft>
              <a:buFont typeface="Arial"/>
              <a:buChar char="•"/>
              <a:defRPr sz="1600" baseline="0">
                <a:solidFill>
                  <a:schemeClr val="accent3"/>
                </a:solidFill>
                <a:latin typeface="Avenir LT Com 45 Book"/>
              </a:defRPr>
            </a:lvl5pPr>
          </a:lstStyle>
          <a:p>
            <a:pPr lvl="0"/>
            <a:r>
              <a:rPr lang="en-US" dirty="0"/>
              <a:t>Click to edit bullet points</a:t>
            </a:r>
          </a:p>
          <a:p>
            <a:pPr lvl="0"/>
            <a:r>
              <a:rPr lang="en-US" dirty="0"/>
              <a:t>This is a single bullet point</a:t>
            </a:r>
          </a:p>
          <a:p>
            <a:pPr lvl="1"/>
            <a:r>
              <a:rPr lang="en-US" dirty="0"/>
              <a:t>Try to keep bullet list to one level</a:t>
            </a:r>
          </a:p>
        </p:txBody>
      </p:sp>
      <p:sp>
        <p:nvSpPr>
          <p:cNvPr id="12" name="Text Placeholder 15"/>
          <p:cNvSpPr>
            <a:spLocks noGrp="1"/>
          </p:cNvSpPr>
          <p:nvPr>
            <p:ph type="body" sz="quarter" idx="12" hasCustomPrompt="1"/>
          </p:nvPr>
        </p:nvSpPr>
        <p:spPr>
          <a:xfrm>
            <a:off x="812800" y="449320"/>
            <a:ext cx="6858000" cy="1143000"/>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Slide title with </a:t>
            </a:r>
            <a:br>
              <a:rPr lang="en-US" dirty="0"/>
            </a:br>
            <a:r>
              <a:rPr lang="en-US" dirty="0"/>
              <a:t>multiple images, 40 pt</a:t>
            </a:r>
          </a:p>
        </p:txBody>
      </p:sp>
      <p:pic>
        <p:nvPicPr>
          <p:cNvPr id="20" name="Picture 19" descr="logo_brand_line_full-color.ai"/>
          <p:cNvPicPr>
            <a:picLocks noChangeAspect="1"/>
          </p:cNvPicPr>
          <p:nvPr userDrawn="1"/>
        </p:nvPicPr>
        <p:blipFill rotWithShape="1">
          <a:blip r:embed="rId2">
            <a:extLst>
              <a:ext uri="{28A0092B-C50C-407E-A947-70E740481C1C}">
                <a14:useLocalDpi xmlns:a14="http://schemas.microsoft.com/office/drawing/2010/main" val="0"/>
              </a:ext>
            </a:extLst>
          </a:blip>
          <a:srcRect b="47409"/>
          <a:stretch/>
        </p:blipFill>
        <p:spPr>
          <a:xfrm>
            <a:off x="181910" y="6087896"/>
            <a:ext cx="2120900" cy="517743"/>
          </a:xfrm>
          <a:prstGeom prst="rect">
            <a:avLst/>
          </a:prstGeom>
        </p:spPr>
      </p:pic>
      <p:sp>
        <p:nvSpPr>
          <p:cNvPr id="21" name="Text Placeholder 12"/>
          <p:cNvSpPr>
            <a:spLocks noGrp="1"/>
          </p:cNvSpPr>
          <p:nvPr>
            <p:ph type="body" sz="quarter" idx="10" hasCustomPrompt="1"/>
          </p:nvPr>
        </p:nvSpPr>
        <p:spPr>
          <a:xfrm>
            <a:off x="2927048" y="6386087"/>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Presentation Title Here</a:t>
            </a:r>
          </a:p>
        </p:txBody>
      </p:sp>
      <p:sp>
        <p:nvSpPr>
          <p:cNvPr id="22" name="Text Placeholder 12"/>
          <p:cNvSpPr>
            <a:spLocks noGrp="1"/>
          </p:cNvSpPr>
          <p:nvPr>
            <p:ph type="body" sz="quarter" idx="11" hasCustomPrompt="1"/>
          </p:nvPr>
        </p:nvSpPr>
        <p:spPr>
          <a:xfrm flipH="1">
            <a:off x="8470807" y="6379053"/>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fld id="{499D79CC-0155-3347-802A-44BD69AAAD61}" type="slidenum">
              <a:rPr lang="en-US" sz="900" baseline="0" smtClean="0">
                <a:solidFill>
                  <a:schemeClr val="bg2"/>
                </a:solidFill>
                <a:latin typeface="Avenir LT Com 85 Heavy"/>
              </a:rPr>
              <a:pPr lvl="0"/>
              <a:t>‹#›</a:t>
            </a:fld>
            <a:endParaRPr lang="en-US" dirty="0"/>
          </a:p>
        </p:txBody>
      </p:sp>
    </p:spTree>
    <p:extLst>
      <p:ext uri="{BB962C8B-B14F-4D97-AF65-F5344CB8AC3E}">
        <p14:creationId xmlns:p14="http://schemas.microsoft.com/office/powerpoint/2010/main" val="160988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large image">
    <p:spTree>
      <p:nvGrpSpPr>
        <p:cNvPr id="1" name=""/>
        <p:cNvGrpSpPr/>
        <p:nvPr/>
      </p:nvGrpSpPr>
      <p:grpSpPr>
        <a:xfrm>
          <a:off x="0" y="0"/>
          <a:ext cx="0" cy="0"/>
          <a:chOff x="0" y="0"/>
          <a:chExt cx="0" cy="0"/>
        </a:xfrm>
      </p:grpSpPr>
      <p:sp>
        <p:nvSpPr>
          <p:cNvPr id="9" name="Picture Placeholder 6"/>
          <p:cNvSpPr>
            <a:spLocks noGrp="1"/>
          </p:cNvSpPr>
          <p:nvPr>
            <p:ph type="pic" sz="quarter" idx="17" hasCustomPrompt="1"/>
          </p:nvPr>
        </p:nvSpPr>
        <p:spPr>
          <a:xfrm>
            <a:off x="817787" y="1824038"/>
            <a:ext cx="7911876" cy="3677508"/>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8" name="Text Placeholder 15"/>
          <p:cNvSpPr>
            <a:spLocks noGrp="1"/>
          </p:cNvSpPr>
          <p:nvPr>
            <p:ph type="body" sz="quarter" idx="12" hasCustomPrompt="1"/>
          </p:nvPr>
        </p:nvSpPr>
        <p:spPr>
          <a:xfrm>
            <a:off x="812800" y="449320"/>
            <a:ext cx="6858000" cy="1143000"/>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Slide title with </a:t>
            </a:r>
            <a:br>
              <a:rPr lang="en-US" dirty="0"/>
            </a:br>
            <a:r>
              <a:rPr lang="en-US" dirty="0"/>
              <a:t>large image (40 pt.)</a:t>
            </a:r>
          </a:p>
        </p:txBody>
      </p:sp>
      <p:pic>
        <p:nvPicPr>
          <p:cNvPr id="13" name="Picture 12" descr="logo_brand_line_full-color.ai"/>
          <p:cNvPicPr>
            <a:picLocks noChangeAspect="1"/>
          </p:cNvPicPr>
          <p:nvPr userDrawn="1"/>
        </p:nvPicPr>
        <p:blipFill rotWithShape="1">
          <a:blip r:embed="rId2">
            <a:extLst>
              <a:ext uri="{28A0092B-C50C-407E-A947-70E740481C1C}">
                <a14:useLocalDpi xmlns:a14="http://schemas.microsoft.com/office/drawing/2010/main" val="0"/>
              </a:ext>
            </a:extLst>
          </a:blip>
          <a:srcRect b="47409"/>
          <a:stretch/>
        </p:blipFill>
        <p:spPr>
          <a:xfrm>
            <a:off x="181910" y="6116032"/>
            <a:ext cx="2120900" cy="517743"/>
          </a:xfrm>
          <a:prstGeom prst="rect">
            <a:avLst/>
          </a:prstGeom>
        </p:spPr>
      </p:pic>
      <p:sp>
        <p:nvSpPr>
          <p:cNvPr id="14" name="Text Placeholder 12"/>
          <p:cNvSpPr>
            <a:spLocks noGrp="1"/>
          </p:cNvSpPr>
          <p:nvPr>
            <p:ph type="body" sz="quarter" idx="10" hasCustomPrompt="1"/>
          </p:nvPr>
        </p:nvSpPr>
        <p:spPr>
          <a:xfrm>
            <a:off x="2927048" y="6393121"/>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Presentation Title Here</a:t>
            </a:r>
          </a:p>
        </p:txBody>
      </p:sp>
      <p:sp>
        <p:nvSpPr>
          <p:cNvPr id="15" name="Text Placeholder 12"/>
          <p:cNvSpPr>
            <a:spLocks noGrp="1"/>
          </p:cNvSpPr>
          <p:nvPr>
            <p:ph type="body" sz="quarter" idx="11" hasCustomPrompt="1"/>
          </p:nvPr>
        </p:nvSpPr>
        <p:spPr>
          <a:xfrm flipH="1">
            <a:off x="8488025" y="6379053"/>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fld id="{499D79CC-0155-3347-802A-44BD69AAAD61}" type="slidenum">
              <a:rPr lang="en-US" sz="900" baseline="0" smtClean="0">
                <a:solidFill>
                  <a:schemeClr val="bg2"/>
                </a:solidFill>
                <a:latin typeface="Avenir LT Com 85 Heavy"/>
              </a:rPr>
              <a:pPr lvl="0"/>
              <a:t>‹#›</a:t>
            </a:fld>
            <a:endParaRPr lang="en-US" dirty="0"/>
          </a:p>
        </p:txBody>
      </p:sp>
    </p:spTree>
    <p:extLst>
      <p:ext uri="{BB962C8B-B14F-4D97-AF65-F5344CB8AC3E}">
        <p14:creationId xmlns:p14="http://schemas.microsoft.com/office/powerpoint/2010/main" val="1716723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head, large image">
    <p:spTree>
      <p:nvGrpSpPr>
        <p:cNvPr id="1" name=""/>
        <p:cNvGrpSpPr/>
        <p:nvPr/>
      </p:nvGrpSpPr>
      <p:grpSpPr>
        <a:xfrm>
          <a:off x="0" y="0"/>
          <a:ext cx="0" cy="0"/>
          <a:chOff x="0" y="0"/>
          <a:chExt cx="0" cy="0"/>
        </a:xfrm>
      </p:grpSpPr>
      <p:sp>
        <p:nvSpPr>
          <p:cNvPr id="8" name="Picture Placeholder 6"/>
          <p:cNvSpPr>
            <a:spLocks noGrp="1"/>
          </p:cNvSpPr>
          <p:nvPr>
            <p:ph type="pic" sz="quarter" idx="17" hasCustomPrompt="1"/>
          </p:nvPr>
        </p:nvSpPr>
        <p:spPr>
          <a:xfrm>
            <a:off x="813329" y="2301876"/>
            <a:ext cx="7916334" cy="3199670"/>
          </a:xfrm>
          <a:prstGeom prst="rect">
            <a:avLst/>
          </a:prstGeom>
        </p:spPr>
        <p:txBody>
          <a:bodyPr vert="horz" lIns="0" tIns="0" rIns="0" bIns="0" anchor="ctr" anchorCtr="0"/>
          <a:lstStyle>
            <a:lvl1pPr marL="0" indent="0" algn="ctr">
              <a:spcBef>
                <a:spcPts val="0"/>
              </a:spcBef>
              <a:buNone/>
              <a:defRPr sz="1200" kern="1200" baseline="0">
                <a:latin typeface="Avenir LT Com 45 Book"/>
              </a:defRPr>
            </a:lvl1pPr>
          </a:lstStyle>
          <a:p>
            <a:r>
              <a:rPr lang="en-US" dirty="0"/>
              <a:t>Click icon to add photo</a:t>
            </a:r>
          </a:p>
        </p:txBody>
      </p:sp>
      <p:sp>
        <p:nvSpPr>
          <p:cNvPr id="14" name="Text Placeholder 15"/>
          <p:cNvSpPr>
            <a:spLocks noGrp="1"/>
          </p:cNvSpPr>
          <p:nvPr>
            <p:ph type="body" sz="quarter" idx="12" hasCustomPrompt="1"/>
          </p:nvPr>
        </p:nvSpPr>
        <p:spPr>
          <a:xfrm>
            <a:off x="812800" y="449320"/>
            <a:ext cx="6858000" cy="1143000"/>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Slide title with </a:t>
            </a:r>
            <a:br>
              <a:rPr lang="en-US" dirty="0"/>
            </a:br>
            <a:r>
              <a:rPr lang="en-US" dirty="0"/>
              <a:t>large image</a:t>
            </a:r>
          </a:p>
        </p:txBody>
      </p:sp>
      <p:sp>
        <p:nvSpPr>
          <p:cNvPr id="23" name="Text Placeholder 19"/>
          <p:cNvSpPr>
            <a:spLocks noGrp="1"/>
          </p:cNvSpPr>
          <p:nvPr>
            <p:ph type="body" sz="quarter" idx="13" hasCustomPrompt="1"/>
          </p:nvPr>
        </p:nvSpPr>
        <p:spPr>
          <a:xfrm>
            <a:off x="813329" y="1819882"/>
            <a:ext cx="7916334" cy="366713"/>
          </a:xfrm>
          <a:prstGeom prst="rect">
            <a:avLst/>
          </a:prstGeom>
        </p:spPr>
        <p:txBody>
          <a:bodyPr vert="horz" lIns="0" tIns="0" rIns="0" bIns="0"/>
          <a:lstStyle>
            <a:lvl1pPr marL="0" indent="0" algn="l">
              <a:lnSpc>
                <a:spcPct val="100000"/>
              </a:lnSpc>
              <a:spcBef>
                <a:spcPts val="0"/>
              </a:spcBef>
              <a:spcAft>
                <a:spcPts val="800"/>
              </a:spcAft>
              <a:buFont typeface="Arial"/>
              <a:buNone/>
              <a:defRPr sz="2400" baseline="0">
                <a:solidFill>
                  <a:schemeClr val="accent3"/>
                </a:solidFill>
                <a:latin typeface="Avenir LT Com 45 Book"/>
              </a:defRPr>
            </a:lvl1pPr>
            <a:lvl2pPr marL="742950" indent="-285750" algn="l">
              <a:lnSpc>
                <a:spcPts val="2400"/>
              </a:lnSpc>
              <a:spcBef>
                <a:spcPts val="0"/>
              </a:spcBef>
              <a:spcAft>
                <a:spcPts val="800"/>
              </a:spcAft>
              <a:buFont typeface="Arial"/>
              <a:buChar char="•"/>
              <a:defRPr sz="1800" baseline="0">
                <a:solidFill>
                  <a:schemeClr val="accent3"/>
                </a:solidFill>
                <a:latin typeface="Avenir LT Com 45 Book"/>
              </a:defRPr>
            </a:lvl2pPr>
            <a:lvl3pPr marL="1143000" indent="-228600" algn="l">
              <a:lnSpc>
                <a:spcPts val="2400"/>
              </a:lnSpc>
              <a:spcBef>
                <a:spcPts val="0"/>
              </a:spcBef>
              <a:spcAft>
                <a:spcPts val="800"/>
              </a:spcAft>
              <a:buFont typeface="Arial"/>
              <a:buChar char="•"/>
              <a:defRPr sz="1800" baseline="0">
                <a:solidFill>
                  <a:schemeClr val="accent3"/>
                </a:solidFill>
                <a:latin typeface="Avenir LT Com 45 Book"/>
              </a:defRPr>
            </a:lvl3pPr>
            <a:lvl4pPr marL="1600200" indent="-228600" algn="l">
              <a:lnSpc>
                <a:spcPts val="2400"/>
              </a:lnSpc>
              <a:spcBef>
                <a:spcPts val="0"/>
              </a:spcBef>
              <a:spcAft>
                <a:spcPts val="800"/>
              </a:spcAft>
              <a:buFont typeface="Arial"/>
              <a:buChar char="•"/>
              <a:defRPr sz="1800" baseline="0">
                <a:solidFill>
                  <a:schemeClr val="accent3"/>
                </a:solidFill>
                <a:latin typeface="Avenir LT Com 45 Book"/>
              </a:defRPr>
            </a:lvl4pPr>
            <a:lvl5pPr marL="1828800" indent="0" algn="l">
              <a:lnSpc>
                <a:spcPts val="2400"/>
              </a:lnSpc>
              <a:spcBef>
                <a:spcPts val="0"/>
              </a:spcBef>
              <a:spcAft>
                <a:spcPts val="800"/>
              </a:spcAft>
              <a:buFont typeface="Arial"/>
              <a:buNone/>
              <a:defRPr sz="1800" baseline="0">
                <a:solidFill>
                  <a:schemeClr val="accent3"/>
                </a:solidFill>
                <a:latin typeface="Avenir LT Com 45 Book"/>
              </a:defRPr>
            </a:lvl5pPr>
          </a:lstStyle>
          <a:p>
            <a:pPr lvl="0"/>
            <a:r>
              <a:rPr lang="en-US" dirty="0"/>
              <a:t>Subhead 24/26 pt </a:t>
            </a:r>
            <a:r>
              <a:rPr lang="en-US" dirty="0" err="1"/>
              <a:t>Avenir</a:t>
            </a:r>
            <a:r>
              <a:rPr lang="en-US" dirty="0"/>
              <a:t> 45</a:t>
            </a:r>
          </a:p>
        </p:txBody>
      </p:sp>
      <p:pic>
        <p:nvPicPr>
          <p:cNvPr id="12" name="Picture 11" descr="logo_brand_line_full-color.ai"/>
          <p:cNvPicPr>
            <a:picLocks noChangeAspect="1"/>
          </p:cNvPicPr>
          <p:nvPr userDrawn="1"/>
        </p:nvPicPr>
        <p:blipFill rotWithShape="1">
          <a:blip r:embed="rId2">
            <a:extLst>
              <a:ext uri="{28A0092B-C50C-407E-A947-70E740481C1C}">
                <a14:useLocalDpi xmlns:a14="http://schemas.microsoft.com/office/drawing/2010/main" val="0"/>
              </a:ext>
            </a:extLst>
          </a:blip>
          <a:srcRect b="47409"/>
          <a:stretch/>
        </p:blipFill>
        <p:spPr>
          <a:xfrm>
            <a:off x="181910" y="6073828"/>
            <a:ext cx="2120900" cy="517743"/>
          </a:xfrm>
          <a:prstGeom prst="rect">
            <a:avLst/>
          </a:prstGeom>
        </p:spPr>
      </p:pic>
      <p:sp>
        <p:nvSpPr>
          <p:cNvPr id="13" name="Text Placeholder 12"/>
          <p:cNvSpPr>
            <a:spLocks noGrp="1"/>
          </p:cNvSpPr>
          <p:nvPr>
            <p:ph type="body" sz="quarter" idx="10" hasCustomPrompt="1"/>
          </p:nvPr>
        </p:nvSpPr>
        <p:spPr>
          <a:xfrm>
            <a:off x="2927048" y="6386087"/>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Presentation Title Here</a:t>
            </a:r>
          </a:p>
        </p:txBody>
      </p:sp>
      <p:sp>
        <p:nvSpPr>
          <p:cNvPr id="19" name="Text Placeholder 12"/>
          <p:cNvSpPr>
            <a:spLocks noGrp="1"/>
          </p:cNvSpPr>
          <p:nvPr>
            <p:ph type="body" sz="quarter" idx="11" hasCustomPrompt="1"/>
          </p:nvPr>
        </p:nvSpPr>
        <p:spPr>
          <a:xfrm flipH="1">
            <a:off x="8419087" y="6371580"/>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fld id="{499D79CC-0155-3347-802A-44BD69AAAD61}" type="slidenum">
              <a:rPr lang="en-US" sz="900" baseline="0" smtClean="0">
                <a:solidFill>
                  <a:schemeClr val="bg2"/>
                </a:solidFill>
                <a:latin typeface="Avenir LT Com 85 Heavy"/>
              </a:rPr>
              <a:pPr lvl="0"/>
              <a:t>‹#›</a:t>
            </a:fld>
            <a:endParaRPr lang="en-US" dirty="0"/>
          </a:p>
        </p:txBody>
      </p:sp>
    </p:spTree>
    <p:extLst>
      <p:ext uri="{BB962C8B-B14F-4D97-AF65-F5344CB8AC3E}">
        <p14:creationId xmlns:p14="http://schemas.microsoft.com/office/powerpoint/2010/main" val="2329168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pic>
        <p:nvPicPr>
          <p:cNvPr id="29" name="Picture 28" descr="logo_brand_line_full-color.ai"/>
          <p:cNvPicPr>
            <a:picLocks noChangeAspect="1"/>
          </p:cNvPicPr>
          <p:nvPr userDrawn="1"/>
        </p:nvPicPr>
        <p:blipFill rotWithShape="1">
          <a:blip r:embed="rId2">
            <a:extLst>
              <a:ext uri="{28A0092B-C50C-407E-A947-70E740481C1C}">
                <a14:useLocalDpi xmlns:a14="http://schemas.microsoft.com/office/drawing/2010/main" val="0"/>
              </a:ext>
            </a:extLst>
          </a:blip>
          <a:srcRect b="47409"/>
          <a:stretch/>
        </p:blipFill>
        <p:spPr>
          <a:xfrm>
            <a:off x="181910" y="6094930"/>
            <a:ext cx="2120900" cy="517743"/>
          </a:xfrm>
          <a:prstGeom prst="rect">
            <a:avLst/>
          </a:prstGeom>
        </p:spPr>
      </p:pic>
      <p:sp>
        <p:nvSpPr>
          <p:cNvPr id="30" name="Text Placeholder 12"/>
          <p:cNvSpPr>
            <a:spLocks noGrp="1"/>
          </p:cNvSpPr>
          <p:nvPr>
            <p:ph type="body" sz="quarter" idx="10" hasCustomPrompt="1"/>
          </p:nvPr>
        </p:nvSpPr>
        <p:spPr>
          <a:xfrm>
            <a:off x="2927048" y="6386087"/>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Presentation Title Here</a:t>
            </a:r>
          </a:p>
        </p:txBody>
      </p:sp>
      <p:sp>
        <p:nvSpPr>
          <p:cNvPr id="31" name="Text Placeholder 12"/>
          <p:cNvSpPr>
            <a:spLocks noGrp="1"/>
          </p:cNvSpPr>
          <p:nvPr>
            <p:ph type="body" sz="quarter" idx="11" hasCustomPrompt="1"/>
          </p:nvPr>
        </p:nvSpPr>
        <p:spPr>
          <a:xfrm flipH="1">
            <a:off x="8491909" y="6379053"/>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fld id="{499D79CC-0155-3347-802A-44BD69AAAD61}" type="slidenum">
              <a:rPr lang="en-US" sz="900" baseline="0" smtClean="0">
                <a:solidFill>
                  <a:schemeClr val="bg2"/>
                </a:solidFill>
                <a:latin typeface="Avenir LT Com 85 Heavy"/>
              </a:rPr>
              <a:pPr lvl="0"/>
              <a:t>‹#›</a:t>
            </a:fld>
            <a:endParaRPr lang="en-US" dirty="0"/>
          </a:p>
        </p:txBody>
      </p:sp>
      <p:sp>
        <p:nvSpPr>
          <p:cNvPr id="4" name="Text Placeholder 3"/>
          <p:cNvSpPr>
            <a:spLocks noGrp="1"/>
          </p:cNvSpPr>
          <p:nvPr>
            <p:ph type="body" sz="quarter" idx="13" hasCustomPrompt="1"/>
          </p:nvPr>
        </p:nvSpPr>
        <p:spPr>
          <a:xfrm>
            <a:off x="812800" y="1901825"/>
            <a:ext cx="7916863" cy="3749675"/>
          </a:xfrm>
          <a:prstGeom prst="rect">
            <a:avLst/>
          </a:prstGeom>
        </p:spPr>
        <p:txBody>
          <a:bodyPr vert="horz" lIns="0" tIns="0" rIns="0" bIns="0" numCol="2" spcCol="228600"/>
          <a:lstStyle>
            <a:lvl1pPr marL="0" indent="0" algn="l">
              <a:spcBef>
                <a:spcPts val="0"/>
              </a:spcBef>
              <a:spcAft>
                <a:spcPts val="400"/>
              </a:spcAft>
              <a:buFontTx/>
              <a:buNone/>
              <a:defRPr lang="en-US" sz="1800" b="0" i="0" u="none" strike="noStrike" baseline="0" smtClean="0">
                <a:solidFill>
                  <a:schemeClr val="accent3"/>
                </a:solidFill>
                <a:latin typeface="Avenir LT Com 45 Book"/>
              </a:defRPr>
            </a:lvl1pPr>
            <a:lvl2pPr marL="457200" indent="0">
              <a:spcBef>
                <a:spcPts val="0"/>
              </a:spcBef>
              <a:spcAft>
                <a:spcPts val="800"/>
              </a:spcAft>
              <a:buFontTx/>
              <a:buNone/>
              <a:defRPr sz="1400" baseline="0">
                <a:solidFill>
                  <a:schemeClr val="accent3"/>
                </a:solidFill>
                <a:latin typeface="Avenir LT Com 45 Book"/>
              </a:defRPr>
            </a:lvl2pPr>
            <a:lvl3pPr marL="914400" indent="0">
              <a:spcBef>
                <a:spcPts val="0"/>
              </a:spcBef>
              <a:spcAft>
                <a:spcPts val="800"/>
              </a:spcAft>
              <a:buFontTx/>
              <a:buNone/>
              <a:defRPr sz="1400" baseline="0">
                <a:solidFill>
                  <a:schemeClr val="accent3"/>
                </a:solidFill>
                <a:latin typeface="Avenir LT Com 45 Book"/>
              </a:defRPr>
            </a:lvl3pPr>
            <a:lvl4pPr marL="1371600" indent="0">
              <a:spcBef>
                <a:spcPts val="0"/>
              </a:spcBef>
              <a:spcAft>
                <a:spcPts val="800"/>
              </a:spcAft>
              <a:buFontTx/>
              <a:buNone/>
              <a:defRPr sz="1400" baseline="0">
                <a:solidFill>
                  <a:schemeClr val="accent3"/>
                </a:solidFill>
                <a:latin typeface="Avenir LT Com 45 Book"/>
              </a:defRPr>
            </a:lvl4pPr>
            <a:lvl5pPr marL="1828800" indent="0">
              <a:spcBef>
                <a:spcPts val="0"/>
              </a:spcBef>
              <a:spcAft>
                <a:spcPts val="800"/>
              </a:spcAft>
              <a:buFontTx/>
              <a:buNone/>
              <a:defRPr sz="1400" baseline="0">
                <a:solidFill>
                  <a:schemeClr val="accent3"/>
                </a:solidFill>
                <a:latin typeface="Avenir LT Com 45 Book"/>
              </a:defRPr>
            </a:lvl5pPr>
          </a:lstStyle>
          <a:p>
            <a:r>
              <a:rPr lang="en-US" dirty="0"/>
              <a:t>Audubon California</a:t>
            </a:r>
          </a:p>
          <a:p>
            <a:r>
              <a:rPr lang="en-US" dirty="0"/>
              <a:t>S.D. Bechtel, Jr. Foundation</a:t>
            </a:r>
          </a:p>
          <a:p>
            <a:r>
              <a:rPr lang="en-US" dirty="0"/>
              <a:t>California Coastal Conservancy</a:t>
            </a:r>
          </a:p>
          <a:p>
            <a:r>
              <a:rPr lang="en-US" dirty="0"/>
              <a:t>California Department of Fish and Game</a:t>
            </a:r>
          </a:p>
          <a:p>
            <a:r>
              <a:rPr lang="en-US" dirty="0"/>
              <a:t>California Department of Water Resources</a:t>
            </a:r>
          </a:p>
          <a:p>
            <a:r>
              <a:rPr lang="en-US" dirty="0"/>
              <a:t>California Bay Delta Authority</a:t>
            </a:r>
          </a:p>
          <a:p>
            <a:r>
              <a:rPr lang="en-US" dirty="0"/>
              <a:t>California Landscape Conservation Cooperative</a:t>
            </a:r>
          </a:p>
          <a:p>
            <a:r>
              <a:rPr lang="en-US" dirty="0"/>
              <a:t>Marin Community Foundation</a:t>
            </a:r>
          </a:p>
          <a:p>
            <a:r>
              <a:rPr lang="en-US" dirty="0"/>
              <a:t>Giles Mead Foundation</a:t>
            </a:r>
          </a:p>
          <a:p>
            <a:r>
              <a:rPr lang="en-US" dirty="0"/>
              <a:t>Moore Family Foundation</a:t>
            </a:r>
          </a:p>
          <a:p>
            <a:r>
              <a:rPr lang="en-US" dirty="0"/>
              <a:t>Gordon and Betty Moore Foundation</a:t>
            </a:r>
          </a:p>
          <a:p>
            <a:r>
              <a:rPr lang="en-US" dirty="0"/>
              <a:t>David and Lucile Packard Foundation</a:t>
            </a:r>
          </a:p>
          <a:p>
            <a:r>
              <a:rPr lang="en-US" dirty="0"/>
              <a:t>San Francisco Bay Joint Venture</a:t>
            </a:r>
          </a:p>
          <a:p>
            <a:r>
              <a:rPr lang="en-US" dirty="0"/>
              <a:t>San Francisco State University</a:t>
            </a:r>
          </a:p>
          <a:p>
            <a:r>
              <a:rPr lang="en-US" dirty="0"/>
              <a:t>The Nature Conservancy</a:t>
            </a:r>
          </a:p>
          <a:p>
            <a:r>
              <a:rPr lang="en-US" dirty="0"/>
              <a:t>University of California</a:t>
            </a:r>
          </a:p>
          <a:p>
            <a:r>
              <a:rPr lang="en-US" dirty="0"/>
              <a:t>U.S. Fish and Wildlife Service</a:t>
            </a:r>
          </a:p>
          <a:p>
            <a:r>
              <a:rPr lang="en-US" dirty="0"/>
              <a:t>USDA Forest Service</a:t>
            </a:r>
          </a:p>
          <a:p>
            <a:r>
              <a:rPr lang="en-US" dirty="0"/>
              <a:t>US Geological Survey</a:t>
            </a:r>
          </a:p>
          <a:p>
            <a:r>
              <a:rPr lang="en-US" dirty="0"/>
              <a:t>Point Blue Board, Members and Staff</a:t>
            </a:r>
          </a:p>
        </p:txBody>
      </p:sp>
      <p:sp>
        <p:nvSpPr>
          <p:cNvPr id="8" name="Text Placeholder 15"/>
          <p:cNvSpPr>
            <a:spLocks noGrp="1"/>
          </p:cNvSpPr>
          <p:nvPr>
            <p:ph type="body" sz="quarter" idx="12" hasCustomPrompt="1"/>
          </p:nvPr>
        </p:nvSpPr>
        <p:spPr>
          <a:xfrm>
            <a:off x="812800" y="449320"/>
            <a:ext cx="6858000" cy="1143000"/>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Thank you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or Palette not editable">
    <p:spTree>
      <p:nvGrpSpPr>
        <p:cNvPr id="1" name=""/>
        <p:cNvGrpSpPr/>
        <p:nvPr/>
      </p:nvGrpSpPr>
      <p:grpSpPr>
        <a:xfrm>
          <a:off x="0" y="0"/>
          <a:ext cx="0" cy="0"/>
          <a:chOff x="0" y="0"/>
          <a:chExt cx="0" cy="0"/>
        </a:xfrm>
      </p:grpSpPr>
      <p:sp>
        <p:nvSpPr>
          <p:cNvPr id="8" name="TextBox 7"/>
          <p:cNvSpPr txBox="1"/>
          <p:nvPr/>
        </p:nvSpPr>
        <p:spPr>
          <a:xfrm>
            <a:off x="815215" y="1131669"/>
            <a:ext cx="7604362" cy="523220"/>
          </a:xfrm>
          <a:prstGeom prst="rect">
            <a:avLst/>
          </a:prstGeom>
          <a:noFill/>
        </p:spPr>
        <p:txBody>
          <a:bodyPr wrap="square" lIns="0" tIns="0" rIns="0" bIns="0" rtlCol="0">
            <a:noAutofit/>
          </a:bodyPr>
          <a:lstStyle/>
          <a:p>
            <a:r>
              <a:rPr lang="en-US" sz="1400" dirty="0">
                <a:solidFill>
                  <a:schemeClr val="bg2"/>
                </a:solidFill>
                <a:latin typeface="Avenir LT Com 45 Book"/>
              </a:rPr>
              <a:t>Please use this page as a visual reference only for</a:t>
            </a:r>
            <a:r>
              <a:rPr lang="en-US" sz="1400" baseline="0" dirty="0">
                <a:solidFill>
                  <a:schemeClr val="bg2"/>
                </a:solidFill>
                <a:latin typeface="Avenir LT Com 45 Book"/>
              </a:rPr>
              <a:t> choosing colors from your custom color palette. This page is not editable.</a:t>
            </a:r>
            <a:endParaRPr lang="en-US" sz="1400" dirty="0">
              <a:solidFill>
                <a:schemeClr val="bg2"/>
              </a:solidFill>
              <a:latin typeface="Avenir LT Com 45 Book"/>
            </a:endParaRPr>
          </a:p>
        </p:txBody>
      </p:sp>
      <p:cxnSp>
        <p:nvCxnSpPr>
          <p:cNvPr id="24" name="Straight Connector 23"/>
          <p:cNvCxnSpPr/>
          <p:nvPr/>
        </p:nvCxnSpPr>
        <p:spPr>
          <a:xfrm flipH="1">
            <a:off x="656392" y="2538414"/>
            <a:ext cx="1588" cy="2357676"/>
          </a:xfrm>
          <a:prstGeom prst="line">
            <a:avLst/>
          </a:prstGeom>
          <a:ln w="12700" cap="flat" cmpd="sng" algn="ctr">
            <a:solidFill>
              <a:srgbClr val="B2B2AA"/>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4306313" y="2537620"/>
            <a:ext cx="1588" cy="2358470"/>
          </a:xfrm>
          <a:prstGeom prst="line">
            <a:avLst/>
          </a:prstGeom>
          <a:ln w="12700" cap="flat" cmpd="sng" algn="ctr">
            <a:solidFill>
              <a:srgbClr val="B2B2AA"/>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815215" y="580165"/>
            <a:ext cx="7604362" cy="523220"/>
          </a:xfrm>
          <a:prstGeom prst="rect">
            <a:avLst/>
          </a:prstGeom>
          <a:noFill/>
        </p:spPr>
        <p:txBody>
          <a:bodyPr wrap="square" lIns="0" tIns="0" rIns="0" bIns="0" rtlCol="0">
            <a:noAutofit/>
          </a:bodyPr>
          <a:lstStyle/>
          <a:p>
            <a:r>
              <a:rPr lang="en-US" sz="2400" dirty="0">
                <a:solidFill>
                  <a:schemeClr val="tx1"/>
                </a:solidFill>
                <a:latin typeface="Avenir LT Com 45 Book"/>
              </a:rPr>
              <a:t>Color Palette Reference</a:t>
            </a:r>
            <a:r>
              <a:rPr lang="en-US" sz="2400" baseline="0" dirty="0">
                <a:solidFill>
                  <a:schemeClr val="tx1"/>
                </a:solidFill>
                <a:latin typeface="Avenir LT Com 45 Book"/>
              </a:rPr>
              <a:t> Guide</a:t>
            </a:r>
            <a:endParaRPr lang="en-US" sz="2400" dirty="0">
              <a:solidFill>
                <a:schemeClr val="tx1"/>
              </a:solidFill>
              <a:latin typeface="Avenir LT Com 45 Book"/>
            </a:endParaRPr>
          </a:p>
        </p:txBody>
      </p:sp>
      <p:sp>
        <p:nvSpPr>
          <p:cNvPr id="42" name="Rectangle 41"/>
          <p:cNvSpPr/>
          <p:nvPr/>
        </p:nvSpPr>
        <p:spPr>
          <a:xfrm>
            <a:off x="8636000" y="6379701"/>
            <a:ext cx="508000" cy="153888"/>
          </a:xfrm>
          <a:prstGeom prst="rect">
            <a:avLst/>
          </a:prstGeom>
        </p:spPr>
        <p:txBody>
          <a:bodyPr wrap="square" lIns="0" tIns="0" rIns="0" bIns="0">
            <a:noAutofit/>
          </a:bodyPr>
          <a:lstStyle/>
          <a:p>
            <a:fld id="{499D79CC-0155-3347-802A-44BD69AAAD61}" type="slidenum">
              <a:rPr lang="en-US" sz="900" baseline="0" smtClean="0">
                <a:solidFill>
                  <a:schemeClr val="bg2"/>
                </a:solidFill>
                <a:latin typeface="Avenir LT Com 85 Heavy"/>
              </a:rPr>
              <a:pPr/>
              <a:t>‹#›</a:t>
            </a:fld>
            <a:endParaRPr lang="en-US" sz="900" baseline="0" dirty="0">
              <a:solidFill>
                <a:schemeClr val="bg2"/>
              </a:solidFill>
              <a:latin typeface="Avenir LT Com 85 Heavy"/>
            </a:endParaRPr>
          </a:p>
        </p:txBody>
      </p:sp>
      <p:sp>
        <p:nvSpPr>
          <p:cNvPr id="44" name="Rectangle 43"/>
          <p:cNvSpPr/>
          <p:nvPr/>
        </p:nvSpPr>
        <p:spPr>
          <a:xfrm>
            <a:off x="3525520" y="6379701"/>
            <a:ext cx="4772342" cy="153888"/>
          </a:xfrm>
          <a:prstGeom prst="rect">
            <a:avLst/>
          </a:prstGeom>
        </p:spPr>
        <p:txBody>
          <a:bodyPr wrap="square" lIns="0" tIns="0" rIns="0" bIns="0">
            <a:noAutofit/>
          </a:bodyPr>
          <a:lstStyle/>
          <a:p>
            <a:pPr algn="r"/>
            <a:r>
              <a:rPr lang="en-US" sz="900" baseline="0" dirty="0">
                <a:solidFill>
                  <a:schemeClr val="accent3"/>
                </a:solidFill>
                <a:latin typeface="Avenir LT Com 45 Book"/>
              </a:rPr>
              <a:t>Color Palette Reference Guide, this page is not editable</a:t>
            </a:r>
          </a:p>
        </p:txBody>
      </p:sp>
      <p:pic>
        <p:nvPicPr>
          <p:cNvPr id="45" name="Picture 44" descr="logo_brand_line_full-color.ai"/>
          <p:cNvPicPr>
            <a:picLocks noChangeAspect="1"/>
          </p:cNvPicPr>
          <p:nvPr/>
        </p:nvPicPr>
        <p:blipFill rotWithShape="1">
          <a:blip r:embed="rId2">
            <a:extLst>
              <a:ext uri="{28A0092B-C50C-407E-A947-70E740481C1C}">
                <a14:useLocalDpi xmlns:a14="http://schemas.microsoft.com/office/drawing/2010/main" val="0"/>
              </a:ext>
            </a:extLst>
          </a:blip>
          <a:srcRect b="47409"/>
          <a:stretch/>
        </p:blipFill>
        <p:spPr>
          <a:xfrm>
            <a:off x="181910" y="5989420"/>
            <a:ext cx="2120900" cy="517743"/>
          </a:xfrm>
          <a:prstGeom prst="rect">
            <a:avLst/>
          </a:prstGeom>
        </p:spPr>
      </p:pic>
      <p:sp>
        <p:nvSpPr>
          <p:cNvPr id="34" name="Rectangle 33"/>
          <p:cNvSpPr/>
          <p:nvPr userDrawn="1"/>
        </p:nvSpPr>
        <p:spPr>
          <a:xfrm>
            <a:off x="826492" y="2520944"/>
            <a:ext cx="850900" cy="825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userDrawn="1"/>
        </p:nvSpPr>
        <p:spPr>
          <a:xfrm>
            <a:off x="1793438" y="2520944"/>
            <a:ext cx="850900" cy="825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470457" y="2520944"/>
            <a:ext cx="850900" cy="8255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5459787" y="2520944"/>
            <a:ext cx="850900" cy="825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userDrawn="1"/>
        </p:nvSpPr>
        <p:spPr>
          <a:xfrm>
            <a:off x="6449117" y="2520944"/>
            <a:ext cx="850900" cy="825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userDrawn="1"/>
        </p:nvSpPr>
        <p:spPr>
          <a:xfrm>
            <a:off x="7438447" y="2520944"/>
            <a:ext cx="850900" cy="825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Date Placeholder 3"/>
          <p:cNvSpPr txBox="1">
            <a:spLocks/>
          </p:cNvSpPr>
          <p:nvPr userDrawn="1"/>
        </p:nvSpPr>
        <p:spPr>
          <a:xfrm>
            <a:off x="834588"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Bright Blue</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
        <p:nvSpPr>
          <p:cNvPr id="41" name="Date Placeholder 3"/>
          <p:cNvSpPr txBox="1">
            <a:spLocks/>
          </p:cNvSpPr>
          <p:nvPr userDrawn="1"/>
        </p:nvSpPr>
        <p:spPr>
          <a:xfrm>
            <a:off x="1801534"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Green</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
        <p:nvSpPr>
          <p:cNvPr id="46" name="Date Placeholder 3"/>
          <p:cNvSpPr txBox="1">
            <a:spLocks/>
          </p:cNvSpPr>
          <p:nvPr userDrawn="1"/>
        </p:nvSpPr>
        <p:spPr>
          <a:xfrm>
            <a:off x="4478553"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Lichen</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
        <p:nvSpPr>
          <p:cNvPr id="47" name="Date Placeholder 3"/>
          <p:cNvSpPr txBox="1">
            <a:spLocks/>
          </p:cNvSpPr>
          <p:nvPr userDrawn="1"/>
        </p:nvSpPr>
        <p:spPr>
          <a:xfrm>
            <a:off x="5459787"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Poppy</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
        <p:nvSpPr>
          <p:cNvPr id="48" name="Date Placeholder 3"/>
          <p:cNvSpPr txBox="1">
            <a:spLocks/>
          </p:cNvSpPr>
          <p:nvPr userDrawn="1"/>
        </p:nvSpPr>
        <p:spPr>
          <a:xfrm>
            <a:off x="6457213"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noProof="0" dirty="0">
                <a:solidFill>
                  <a:schemeClr val="tx1"/>
                </a:solidFill>
                <a:latin typeface="Avenir LT Com 45 Book"/>
                <a:cs typeface="Arial"/>
              </a:rPr>
              <a:t>Light Grey</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
        <p:nvSpPr>
          <p:cNvPr id="49" name="Date Placeholder 3"/>
          <p:cNvSpPr txBox="1">
            <a:spLocks/>
          </p:cNvSpPr>
          <p:nvPr userDrawn="1"/>
        </p:nvSpPr>
        <p:spPr>
          <a:xfrm>
            <a:off x="7446543"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Dark Grey</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
        <p:nvSpPr>
          <p:cNvPr id="50" name="Date Placeholder 3"/>
          <p:cNvSpPr txBox="1">
            <a:spLocks/>
          </p:cNvSpPr>
          <p:nvPr userDrawn="1"/>
        </p:nvSpPr>
        <p:spPr>
          <a:xfrm>
            <a:off x="834588" y="2190744"/>
            <a:ext cx="2774746"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Primary Palette</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cxnSp>
        <p:nvCxnSpPr>
          <p:cNvPr id="51" name="Straight Connector 50"/>
          <p:cNvCxnSpPr/>
          <p:nvPr userDrawn="1"/>
        </p:nvCxnSpPr>
        <p:spPr>
          <a:xfrm>
            <a:off x="834588" y="2382832"/>
            <a:ext cx="2774746" cy="3176"/>
          </a:xfrm>
          <a:prstGeom prst="line">
            <a:avLst/>
          </a:prstGeom>
          <a:ln w="1270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2" name="Date Placeholder 3"/>
          <p:cNvSpPr txBox="1">
            <a:spLocks/>
          </p:cNvSpPr>
          <p:nvPr userDrawn="1"/>
        </p:nvSpPr>
        <p:spPr>
          <a:xfrm>
            <a:off x="4488236" y="2190744"/>
            <a:ext cx="3801111" cy="1905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Secondary Palette</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cxnSp>
        <p:nvCxnSpPr>
          <p:cNvPr id="53" name="Straight Connector 52"/>
          <p:cNvCxnSpPr/>
          <p:nvPr userDrawn="1"/>
        </p:nvCxnSpPr>
        <p:spPr>
          <a:xfrm flipH="1">
            <a:off x="656392" y="2386008"/>
            <a:ext cx="1588" cy="2357676"/>
          </a:xfrm>
          <a:prstGeom prst="line">
            <a:avLst/>
          </a:prstGeom>
          <a:ln w="12700" cap="flat" cmpd="sng" algn="ctr">
            <a:solidFill>
              <a:srgbClr val="B2B2AA"/>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4" name="Date Placeholder 3"/>
          <p:cNvSpPr txBox="1">
            <a:spLocks/>
          </p:cNvSpPr>
          <p:nvPr userDrawn="1"/>
        </p:nvSpPr>
        <p:spPr>
          <a:xfrm>
            <a:off x="824825" y="4058437"/>
            <a:ext cx="2543459" cy="685247"/>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spc="100" noProof="0" dirty="0">
                <a:solidFill>
                  <a:schemeClr val="tx1"/>
                </a:solidFill>
                <a:latin typeface="Avenir LT Com 45 Book"/>
                <a:cs typeface="Arial"/>
              </a:rPr>
              <a:t>Bright Blue, Green, and Dark</a:t>
            </a:r>
            <a:r>
              <a:rPr lang="en-US" sz="1000" spc="100" baseline="0" noProof="0" dirty="0">
                <a:solidFill>
                  <a:schemeClr val="tx1"/>
                </a:solidFill>
                <a:latin typeface="Avenir LT Com 45 Book"/>
                <a:cs typeface="Arial"/>
              </a:rPr>
              <a:t> Blue</a:t>
            </a:r>
            <a:r>
              <a:rPr lang="en-US" sz="1000" spc="100" noProof="0" dirty="0">
                <a:solidFill>
                  <a:schemeClr val="tx1"/>
                </a:solidFill>
                <a:latin typeface="Avenir LT Com 45 Book"/>
                <a:cs typeface="Arial"/>
              </a:rPr>
              <a:t> are </a:t>
            </a:r>
            <a:br>
              <a:rPr lang="en-US" sz="1000" spc="100" noProof="0" dirty="0">
                <a:solidFill>
                  <a:schemeClr val="tx1"/>
                </a:solidFill>
                <a:latin typeface="Avenir LT Com 45 Book"/>
                <a:cs typeface="Arial"/>
              </a:rPr>
            </a:br>
            <a:r>
              <a:rPr lang="en-US" sz="1000" spc="100" dirty="0">
                <a:solidFill>
                  <a:schemeClr val="tx1"/>
                </a:solidFill>
                <a:latin typeface="Avenir LT Com 45 Book"/>
                <a:cs typeface="Arial"/>
              </a:rPr>
              <a:t>the primary colors</a:t>
            </a:r>
            <a:r>
              <a:rPr lang="en-US" sz="1000" spc="100" noProof="0" dirty="0">
                <a:solidFill>
                  <a:schemeClr val="tx1"/>
                </a:solidFill>
                <a:latin typeface="Avenir LT Com 45 Book"/>
                <a:cs typeface="Arial"/>
              </a:rPr>
              <a:t> and take priority </a:t>
            </a:r>
            <a:br>
              <a:rPr lang="en-US" sz="1000" spc="100" noProof="0" dirty="0">
                <a:solidFill>
                  <a:schemeClr val="tx1"/>
                </a:solidFill>
                <a:latin typeface="Avenir LT Com 45 Book"/>
                <a:cs typeface="Arial"/>
              </a:rPr>
            </a:br>
            <a:r>
              <a:rPr lang="en-US" sz="1000" spc="100" noProof="0" dirty="0">
                <a:solidFill>
                  <a:schemeClr val="tx1"/>
                </a:solidFill>
                <a:latin typeface="Avenir LT Com 45 Book"/>
                <a:cs typeface="Arial"/>
              </a:rPr>
              <a:t>over the secondary palette.</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cxnSp>
        <p:nvCxnSpPr>
          <p:cNvPr id="55" name="Straight Connector 54"/>
          <p:cNvCxnSpPr/>
          <p:nvPr userDrawn="1"/>
        </p:nvCxnSpPr>
        <p:spPr>
          <a:xfrm flipH="1">
            <a:off x="4306313" y="2385214"/>
            <a:ext cx="1588" cy="2358470"/>
          </a:xfrm>
          <a:prstGeom prst="line">
            <a:avLst/>
          </a:prstGeom>
          <a:ln w="12700" cap="flat" cmpd="sng" algn="ctr">
            <a:solidFill>
              <a:srgbClr val="B2B2AA"/>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6" name="Date Placeholder 3"/>
          <p:cNvSpPr txBox="1">
            <a:spLocks/>
          </p:cNvSpPr>
          <p:nvPr userDrawn="1"/>
        </p:nvSpPr>
        <p:spPr>
          <a:xfrm>
            <a:off x="4456091" y="4058437"/>
            <a:ext cx="1993026" cy="1229257"/>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defTabSz="457200" rtl="0" eaLnBrk="1" fontAlgn="auto" latinLnBrk="0" hangingPunct="1">
              <a:lnSpc>
                <a:spcPct val="100000"/>
              </a:lnSpc>
              <a:spcBef>
                <a:spcPts val="0"/>
              </a:spcBef>
              <a:spcAft>
                <a:spcPts val="0"/>
              </a:spcAft>
              <a:buClrTx/>
              <a:buSzTx/>
              <a:buFontTx/>
              <a:buNone/>
              <a:tabLst/>
              <a:defRPr/>
            </a:pPr>
            <a:r>
              <a:rPr lang="en-US" sz="1000" spc="100" noProof="0" dirty="0">
                <a:solidFill>
                  <a:schemeClr val="tx1"/>
                </a:solidFill>
                <a:latin typeface="Avenir LT Com 45 Book"/>
                <a:cs typeface="Arial"/>
              </a:rPr>
              <a:t>Lichen, Poppy, Light Grey,</a:t>
            </a:r>
            <a:r>
              <a:rPr lang="en-US" sz="1000" spc="100" baseline="0" noProof="0" dirty="0">
                <a:solidFill>
                  <a:schemeClr val="tx1"/>
                </a:solidFill>
                <a:latin typeface="Avenir LT Com 45 Book"/>
                <a:cs typeface="Arial"/>
              </a:rPr>
              <a:t> and Dark Grey</a:t>
            </a:r>
            <a:r>
              <a:rPr lang="en-US" sz="1000" spc="100" noProof="0" dirty="0">
                <a:solidFill>
                  <a:schemeClr val="tx1"/>
                </a:solidFill>
                <a:latin typeface="Avenir LT Com 45 Book"/>
                <a:cs typeface="Arial"/>
              </a:rPr>
              <a:t> are used minimally and when you need more colors than the Blues and</a:t>
            </a:r>
            <a:r>
              <a:rPr lang="en-US" sz="1000" spc="100" baseline="0" noProof="0" dirty="0">
                <a:solidFill>
                  <a:schemeClr val="tx1"/>
                </a:solidFill>
                <a:latin typeface="Avenir LT Com 45 Book"/>
                <a:cs typeface="Arial"/>
              </a:rPr>
              <a:t> Green.</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cxnSp>
        <p:nvCxnSpPr>
          <p:cNvPr id="57" name="Straight Connector 56"/>
          <p:cNvCxnSpPr/>
          <p:nvPr userDrawn="1"/>
        </p:nvCxnSpPr>
        <p:spPr>
          <a:xfrm>
            <a:off x="4488237" y="2382832"/>
            <a:ext cx="3801110" cy="0"/>
          </a:xfrm>
          <a:prstGeom prst="line">
            <a:avLst/>
          </a:prstGeom>
          <a:ln w="12700" cap="flat" cmpd="sng" algn="ctr">
            <a:solidFill>
              <a:schemeClr val="accent4"/>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9" name="Rectangle 58"/>
          <p:cNvSpPr/>
          <p:nvPr userDrawn="1"/>
        </p:nvSpPr>
        <p:spPr>
          <a:xfrm>
            <a:off x="2758434" y="2520944"/>
            <a:ext cx="850900" cy="8255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Date Placeholder 3"/>
          <p:cNvSpPr txBox="1">
            <a:spLocks/>
          </p:cNvSpPr>
          <p:nvPr userDrawn="1"/>
        </p:nvSpPr>
        <p:spPr>
          <a:xfrm>
            <a:off x="2766530" y="3422644"/>
            <a:ext cx="842804" cy="330200"/>
          </a:xfrm>
          <a:prstGeom prst="rect">
            <a:avLst/>
          </a:prstGeom>
        </p:spPr>
        <p:txBody>
          <a:bodyPr vert="horz" lIns="0" tIns="0" rIns="0" bIns="0" rtlCol="0" anchor="t" anchorCtr="0"/>
          <a:lstStyle>
            <a:lvl1pPr algn="l">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spc="100" dirty="0">
                <a:solidFill>
                  <a:schemeClr val="tx1"/>
                </a:solidFill>
                <a:latin typeface="Avenir LT Com 45 Book"/>
                <a:cs typeface="Arial"/>
              </a:rPr>
              <a:t>Dark Blue</a:t>
            </a:r>
            <a:endParaRPr kumimoji="0" lang="en-US" sz="1000" i="0" u="none" strike="noStrike" kern="1200" cap="none" spc="100" normalizeH="0" baseline="0" noProof="0" dirty="0">
              <a:ln>
                <a:noFill/>
              </a:ln>
              <a:solidFill>
                <a:schemeClr val="tx1"/>
              </a:solidFill>
              <a:effectLst/>
              <a:uLnTx/>
              <a:uFillTx/>
              <a:latin typeface="Avenir LT Com 45 Book"/>
              <a:ea typeface="+mn-ea"/>
              <a:cs typeface="Arial"/>
            </a:endParaRPr>
          </a:p>
        </p:txBody>
      </p:sp>
    </p:spTree>
    <p:extLst>
      <p:ext uri="{BB962C8B-B14F-4D97-AF65-F5344CB8AC3E}">
        <p14:creationId xmlns:p14="http://schemas.microsoft.com/office/powerpoint/2010/main" val="732426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2 light photo background">
    <p:spTree>
      <p:nvGrpSpPr>
        <p:cNvPr id="1" name=""/>
        <p:cNvGrpSpPr/>
        <p:nvPr/>
      </p:nvGrpSpPr>
      <p:grpSpPr>
        <a:xfrm>
          <a:off x="0" y="0"/>
          <a:ext cx="0" cy="0"/>
          <a:chOff x="0" y="0"/>
          <a:chExt cx="0" cy="0"/>
        </a:xfrm>
      </p:grpSpPr>
      <p:sp>
        <p:nvSpPr>
          <p:cNvPr id="13" name="Picture Placeholder 6"/>
          <p:cNvSpPr>
            <a:spLocks noGrp="1"/>
          </p:cNvSpPr>
          <p:nvPr>
            <p:ph type="pic" sz="quarter" idx="17" hasCustomPrompt="1"/>
          </p:nvPr>
        </p:nvSpPr>
        <p:spPr>
          <a:xfrm>
            <a:off x="-12096" y="0"/>
            <a:ext cx="9144000" cy="6858000"/>
          </a:xfrm>
          <a:prstGeom prst="rect">
            <a:avLst/>
          </a:prstGeom>
        </p:spPr>
        <p:txBody>
          <a:bodyPr vert="horz" lIns="0" tIns="0" rIns="0" bIns="0" anchor="ctr" anchorCtr="0"/>
          <a:lstStyle>
            <a:lvl1pPr marL="0" indent="0" algn="ctr">
              <a:spcBef>
                <a:spcPts val="0"/>
              </a:spcBef>
              <a:buNone/>
              <a:defRPr sz="1200" kern="1200" baseline="0">
                <a:solidFill>
                  <a:schemeClr val="tx1"/>
                </a:solidFill>
                <a:latin typeface="Avenir LT Com 85 Heavy"/>
              </a:defRPr>
            </a:lvl1pPr>
          </a:lstStyle>
          <a:p>
            <a:r>
              <a:rPr lang="en-US" dirty="0"/>
              <a:t>Click icon to add photo</a:t>
            </a:r>
          </a:p>
        </p:txBody>
      </p:sp>
      <p:sp>
        <p:nvSpPr>
          <p:cNvPr id="3" name="Text Placeholder 16"/>
          <p:cNvSpPr>
            <a:spLocks noGrp="1"/>
          </p:cNvSpPr>
          <p:nvPr>
            <p:ph type="body" sz="quarter" idx="10" hasCustomPrompt="1"/>
          </p:nvPr>
        </p:nvSpPr>
        <p:spPr>
          <a:xfrm>
            <a:off x="800098" y="355600"/>
            <a:ext cx="6858000" cy="2044700"/>
          </a:xfrm>
          <a:prstGeom prst="rect">
            <a:avLst/>
          </a:prstGeom>
        </p:spPr>
        <p:txBody>
          <a:bodyPr vert="horz" wrap="square" lIns="0" tIns="0" rIns="0" bIns="0"/>
          <a:lstStyle>
            <a:lvl1pPr marL="0" indent="0" algn="l">
              <a:lnSpc>
                <a:spcPct val="100000"/>
              </a:lnSpc>
              <a:spcBef>
                <a:spcPts val="0"/>
              </a:spcBef>
              <a:buNone/>
              <a:defRPr sz="4000" b="0" i="0" baseline="0">
                <a:solidFill>
                  <a:schemeClr val="tx1"/>
                </a:solidFill>
                <a:latin typeface="Avenir LT Com 45 Book"/>
                <a:cs typeface="Avenir LT Com 85 Heavy"/>
              </a:defRPr>
            </a:lvl1pPr>
            <a:lvl2pPr algn="l">
              <a:buNone/>
              <a:defRPr sz="2200">
                <a:solidFill>
                  <a:schemeClr val="tx2"/>
                </a:solidFill>
              </a:defRPr>
            </a:lvl2pPr>
            <a:lvl3pPr algn="l">
              <a:buNone/>
              <a:defRPr sz="2200">
                <a:solidFill>
                  <a:schemeClr val="tx2"/>
                </a:solidFill>
              </a:defRPr>
            </a:lvl3pPr>
            <a:lvl4pPr algn="l">
              <a:buNone/>
              <a:defRPr sz="2200">
                <a:solidFill>
                  <a:schemeClr val="tx2"/>
                </a:solidFill>
              </a:defRPr>
            </a:lvl4pPr>
            <a:lvl5pPr algn="l">
              <a:buNone/>
              <a:defRPr sz="2200">
                <a:solidFill>
                  <a:schemeClr val="tx2"/>
                </a:solidFill>
              </a:defRPr>
            </a:lvl5pPr>
          </a:lstStyle>
          <a:p>
            <a:pPr lvl="0"/>
            <a:r>
              <a:rPr lang="en-US" dirty="0"/>
              <a:t>Cover option #2, using </a:t>
            </a:r>
            <a:br>
              <a:rPr lang="en-US" dirty="0"/>
            </a:br>
            <a:r>
              <a:rPr lang="en-US" dirty="0"/>
              <a:t>dark blue type on light photographic background</a:t>
            </a:r>
          </a:p>
        </p:txBody>
      </p:sp>
      <p:sp>
        <p:nvSpPr>
          <p:cNvPr id="4" name="Text Placeholder 18"/>
          <p:cNvSpPr>
            <a:spLocks noGrp="1"/>
          </p:cNvSpPr>
          <p:nvPr>
            <p:ph type="body" sz="quarter" idx="11" hasCustomPrompt="1"/>
          </p:nvPr>
        </p:nvSpPr>
        <p:spPr>
          <a:xfrm>
            <a:off x="800100" y="2724151"/>
            <a:ext cx="6858000" cy="514350"/>
          </a:xfrm>
          <a:prstGeom prst="rect">
            <a:avLst/>
          </a:prstGeom>
        </p:spPr>
        <p:txBody>
          <a:bodyPr vert="horz" lIns="0" tIns="0" rIns="0" bIns="0"/>
          <a:lstStyle>
            <a:lvl1pPr marL="0" indent="0" algn="l">
              <a:lnSpc>
                <a:spcPct val="100000"/>
              </a:lnSpc>
              <a:spcBef>
                <a:spcPts val="0"/>
              </a:spcBef>
              <a:spcAft>
                <a:spcPts val="0"/>
              </a:spcAft>
              <a:buNone/>
              <a:defRPr sz="2000" b="0" i="0" kern="1200" spc="0">
                <a:latin typeface="Avenir LT Com 85 Heavy"/>
                <a:cs typeface="Avenir LT Com 45 Book"/>
              </a:defRPr>
            </a:lvl1pPr>
            <a:lvl2pPr>
              <a:buNone/>
              <a:defRPr sz="1400"/>
            </a:lvl2pPr>
            <a:lvl3pPr>
              <a:buNone/>
              <a:defRPr sz="1400"/>
            </a:lvl3pPr>
            <a:lvl4pPr>
              <a:buNone/>
              <a:defRPr sz="1400"/>
            </a:lvl4pPr>
            <a:lvl5pPr>
              <a:buNone/>
              <a:defRPr sz="1400"/>
            </a:lvl5pPr>
          </a:lstStyle>
          <a:p>
            <a:pPr lvl="0"/>
            <a:r>
              <a:rPr lang="en-US" dirty="0"/>
              <a:t>Presenter’s Name</a:t>
            </a:r>
            <a:br>
              <a:rPr lang="en-US" dirty="0"/>
            </a:br>
            <a:r>
              <a:rPr lang="en-US" dirty="0"/>
              <a:t>Date here</a:t>
            </a:r>
          </a:p>
        </p:txBody>
      </p:sp>
      <p:pic>
        <p:nvPicPr>
          <p:cNvPr id="9" name="Picture 8" descr="logo_brand_line_bright_blue.ai"/>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5" y="5756148"/>
            <a:ext cx="2127545" cy="987552"/>
          </a:xfrm>
          <a:prstGeom prst="rect">
            <a:avLst/>
          </a:prstGeom>
        </p:spPr>
      </p:pic>
    </p:spTree>
    <p:extLst>
      <p:ext uri="{BB962C8B-B14F-4D97-AF65-F5344CB8AC3E}">
        <p14:creationId xmlns:p14="http://schemas.microsoft.com/office/powerpoint/2010/main" val="3002444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3 dark photo background">
    <p:bg>
      <p:bgPr>
        <a:solidFill>
          <a:schemeClr val="accent3"/>
        </a:solidFill>
        <a:effectLst/>
      </p:bgPr>
    </p:bg>
    <p:spTree>
      <p:nvGrpSpPr>
        <p:cNvPr id="1" name=""/>
        <p:cNvGrpSpPr/>
        <p:nvPr/>
      </p:nvGrpSpPr>
      <p:grpSpPr>
        <a:xfrm>
          <a:off x="0" y="0"/>
          <a:ext cx="0" cy="0"/>
          <a:chOff x="0" y="0"/>
          <a:chExt cx="0" cy="0"/>
        </a:xfrm>
      </p:grpSpPr>
      <p:sp>
        <p:nvSpPr>
          <p:cNvPr id="3" name="Picture Placeholder 6"/>
          <p:cNvSpPr>
            <a:spLocks noGrp="1"/>
          </p:cNvSpPr>
          <p:nvPr>
            <p:ph type="pic" sz="quarter" idx="17" hasCustomPrompt="1"/>
          </p:nvPr>
        </p:nvSpPr>
        <p:spPr>
          <a:xfrm>
            <a:off x="0" y="0"/>
            <a:ext cx="9144000" cy="6858000"/>
          </a:xfrm>
          <a:prstGeom prst="rect">
            <a:avLst/>
          </a:prstGeom>
        </p:spPr>
        <p:txBody>
          <a:bodyPr vert="horz" lIns="0" tIns="0" rIns="0" bIns="0" anchor="ctr" anchorCtr="0"/>
          <a:lstStyle>
            <a:lvl1pPr marL="0" indent="0" algn="ctr">
              <a:spcBef>
                <a:spcPts val="0"/>
              </a:spcBef>
              <a:buNone/>
              <a:defRPr sz="1200" kern="1200" baseline="0">
                <a:solidFill>
                  <a:schemeClr val="bg1"/>
                </a:solidFill>
                <a:latin typeface="Avenir LT Com 85 Heavy"/>
              </a:defRPr>
            </a:lvl1pPr>
          </a:lstStyle>
          <a:p>
            <a:r>
              <a:rPr lang="en-US" dirty="0"/>
              <a:t>Click icon to add photo</a:t>
            </a:r>
          </a:p>
        </p:txBody>
      </p:sp>
      <p:sp>
        <p:nvSpPr>
          <p:cNvPr id="4" name="Text Placeholder 16"/>
          <p:cNvSpPr>
            <a:spLocks noGrp="1"/>
          </p:cNvSpPr>
          <p:nvPr>
            <p:ph type="body" sz="quarter" idx="10" hasCustomPrompt="1"/>
          </p:nvPr>
        </p:nvSpPr>
        <p:spPr>
          <a:xfrm>
            <a:off x="815669" y="355600"/>
            <a:ext cx="6858000" cy="2044700"/>
          </a:xfrm>
          <a:prstGeom prst="rect">
            <a:avLst/>
          </a:prstGeom>
        </p:spPr>
        <p:txBody>
          <a:bodyPr vert="horz" wrap="square" lIns="0" tIns="0" rIns="0" bIns="0"/>
          <a:lstStyle>
            <a:lvl1pPr marL="0" indent="0" algn="l">
              <a:lnSpc>
                <a:spcPct val="100000"/>
              </a:lnSpc>
              <a:spcBef>
                <a:spcPts val="0"/>
              </a:spcBef>
              <a:buNone/>
              <a:defRPr sz="4000" b="0" i="0" baseline="0">
                <a:solidFill>
                  <a:schemeClr val="bg1"/>
                </a:solidFill>
                <a:latin typeface="Avenir LT Com 45 Book"/>
                <a:cs typeface="Avenir LT Com 85 Heavy"/>
              </a:defRPr>
            </a:lvl1pPr>
            <a:lvl2pPr algn="l">
              <a:buNone/>
              <a:defRPr sz="2200">
                <a:solidFill>
                  <a:schemeClr val="tx2"/>
                </a:solidFill>
              </a:defRPr>
            </a:lvl2pPr>
            <a:lvl3pPr algn="l">
              <a:buNone/>
              <a:defRPr sz="2200">
                <a:solidFill>
                  <a:schemeClr val="tx2"/>
                </a:solidFill>
              </a:defRPr>
            </a:lvl3pPr>
            <a:lvl4pPr algn="l">
              <a:buNone/>
              <a:defRPr sz="2200">
                <a:solidFill>
                  <a:schemeClr val="tx2"/>
                </a:solidFill>
              </a:defRPr>
            </a:lvl4pPr>
            <a:lvl5pPr algn="l">
              <a:buNone/>
              <a:defRPr sz="2200">
                <a:solidFill>
                  <a:schemeClr val="tx2"/>
                </a:solidFill>
              </a:defRPr>
            </a:lvl5pPr>
          </a:lstStyle>
          <a:p>
            <a:pPr lvl="0"/>
            <a:r>
              <a:rPr lang="en-US" dirty="0"/>
              <a:t>Cover option #3, using </a:t>
            </a:r>
            <a:br>
              <a:rPr lang="en-US" dirty="0"/>
            </a:br>
            <a:r>
              <a:rPr lang="en-US" dirty="0"/>
              <a:t>reversed white on dark photographic background</a:t>
            </a:r>
          </a:p>
        </p:txBody>
      </p:sp>
      <p:sp>
        <p:nvSpPr>
          <p:cNvPr id="5" name="Text Placeholder 18"/>
          <p:cNvSpPr>
            <a:spLocks noGrp="1"/>
          </p:cNvSpPr>
          <p:nvPr>
            <p:ph type="body" sz="quarter" idx="11" hasCustomPrompt="1"/>
          </p:nvPr>
        </p:nvSpPr>
        <p:spPr>
          <a:xfrm>
            <a:off x="815669" y="2724151"/>
            <a:ext cx="6858000" cy="514350"/>
          </a:xfrm>
          <a:prstGeom prst="rect">
            <a:avLst/>
          </a:prstGeom>
        </p:spPr>
        <p:txBody>
          <a:bodyPr vert="horz" lIns="0" tIns="0" rIns="0" bIns="0"/>
          <a:lstStyle>
            <a:lvl1pPr marL="0" indent="0" algn="l">
              <a:lnSpc>
                <a:spcPct val="100000"/>
              </a:lnSpc>
              <a:spcBef>
                <a:spcPts val="0"/>
              </a:spcBef>
              <a:spcAft>
                <a:spcPts val="0"/>
              </a:spcAft>
              <a:buNone/>
              <a:defRPr sz="2000" b="0" i="0" kern="1200" spc="0">
                <a:solidFill>
                  <a:schemeClr val="bg1"/>
                </a:solidFill>
                <a:latin typeface="Avenir LT Com 85 Heavy"/>
                <a:cs typeface="Avenir LT Com 45 Book"/>
              </a:defRPr>
            </a:lvl1pPr>
            <a:lvl2pPr>
              <a:buNone/>
              <a:defRPr sz="1400"/>
            </a:lvl2pPr>
            <a:lvl3pPr>
              <a:buNone/>
              <a:defRPr sz="1400"/>
            </a:lvl3pPr>
            <a:lvl4pPr>
              <a:buNone/>
              <a:defRPr sz="1400"/>
            </a:lvl4pPr>
            <a:lvl5pPr>
              <a:buNone/>
              <a:defRPr sz="1400"/>
            </a:lvl5pPr>
          </a:lstStyle>
          <a:p>
            <a:pPr lvl="0"/>
            <a:r>
              <a:rPr lang="en-US" dirty="0"/>
              <a:t>Presenter’s Name</a:t>
            </a:r>
            <a:br>
              <a:rPr lang="en-US" dirty="0"/>
            </a:br>
            <a:r>
              <a:rPr lang="en-US" dirty="0"/>
              <a:t>Date here</a:t>
            </a:r>
          </a:p>
        </p:txBody>
      </p:sp>
      <p:pic>
        <p:nvPicPr>
          <p:cNvPr id="8" name="Picture 7" descr="logo_brand_line_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05" y="5856028"/>
            <a:ext cx="1882140" cy="810939"/>
          </a:xfrm>
          <a:prstGeom prst="rect">
            <a:avLst/>
          </a:prstGeom>
        </p:spPr>
      </p:pic>
    </p:spTree>
    <p:extLst>
      <p:ext uri="{BB962C8B-B14F-4D97-AF65-F5344CB8AC3E}">
        <p14:creationId xmlns:p14="http://schemas.microsoft.com/office/powerpoint/2010/main" val="114778242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age: Dark Blue">
    <p:bg>
      <p:bgPr>
        <a:solidFill>
          <a:schemeClr val="tx1"/>
        </a:solidFill>
        <a:effectLst/>
      </p:bgPr>
    </p:bg>
    <p:spTree>
      <p:nvGrpSpPr>
        <p:cNvPr id="1" name=""/>
        <p:cNvGrpSpPr/>
        <p:nvPr/>
      </p:nvGrpSpPr>
      <p:grpSpPr>
        <a:xfrm>
          <a:off x="0" y="0"/>
          <a:ext cx="0" cy="0"/>
          <a:chOff x="0" y="0"/>
          <a:chExt cx="0" cy="0"/>
        </a:xfrm>
      </p:grpSpPr>
      <p:sp>
        <p:nvSpPr>
          <p:cNvPr id="5" name="Text Placeholder 16"/>
          <p:cNvSpPr>
            <a:spLocks noGrp="1"/>
          </p:cNvSpPr>
          <p:nvPr>
            <p:ph type="body" sz="quarter" idx="11" hasCustomPrompt="1"/>
          </p:nvPr>
        </p:nvSpPr>
        <p:spPr>
          <a:xfrm>
            <a:off x="573768" y="472014"/>
            <a:ext cx="6284233" cy="3657600"/>
          </a:xfrm>
          <a:prstGeom prst="rect">
            <a:avLst/>
          </a:prstGeom>
        </p:spPr>
        <p:txBody>
          <a:bodyPr vert="horz" wrap="square" lIns="0" tIns="0" rIns="0" bIns="0"/>
          <a:lstStyle>
            <a:lvl1pPr marL="228600" indent="-228600" algn="l">
              <a:lnSpc>
                <a:spcPct val="100000"/>
              </a:lnSpc>
              <a:spcBef>
                <a:spcPts val="0"/>
              </a:spcBef>
              <a:buNone/>
              <a:defRPr sz="3200" b="0" i="0" baseline="0">
                <a:solidFill>
                  <a:schemeClr val="bg1"/>
                </a:solidFill>
                <a:latin typeface="Avenir LT Com 45 Book"/>
                <a:cs typeface="Avenir LT Com 85 Heavy"/>
              </a:defRPr>
            </a:lvl1pPr>
            <a:lvl2pPr algn="l">
              <a:buNone/>
              <a:defRPr sz="2200">
                <a:solidFill>
                  <a:schemeClr val="tx2"/>
                </a:solidFill>
              </a:defRPr>
            </a:lvl2pPr>
            <a:lvl3pPr algn="l">
              <a:buNone/>
              <a:defRPr sz="2200">
                <a:solidFill>
                  <a:schemeClr val="tx2"/>
                </a:solidFill>
              </a:defRPr>
            </a:lvl3pPr>
            <a:lvl4pPr algn="l">
              <a:buNone/>
              <a:defRPr sz="2200">
                <a:solidFill>
                  <a:schemeClr val="tx2"/>
                </a:solidFill>
              </a:defRPr>
            </a:lvl4pPr>
            <a:lvl5pPr algn="l">
              <a:buNone/>
              <a:defRPr sz="2200">
                <a:solidFill>
                  <a:schemeClr val="tx2"/>
                </a:solidFill>
              </a:defRPr>
            </a:lvl5pPr>
          </a:lstStyle>
          <a:p>
            <a:pPr lvl="0"/>
            <a:r>
              <a:rPr lang="en-US" dirty="0"/>
              <a:t>“This is a quote from a famous person or an extract from a famous book or article. The background color can be </a:t>
            </a:r>
            <a:br>
              <a:rPr lang="en-US" dirty="0"/>
            </a:br>
            <a:r>
              <a:rPr lang="en-US" dirty="0"/>
              <a:t>Point Blue green, dark blue or bright blue.”</a:t>
            </a:r>
          </a:p>
        </p:txBody>
      </p:sp>
      <p:sp>
        <p:nvSpPr>
          <p:cNvPr id="6" name="Text Placeholder 18"/>
          <p:cNvSpPr>
            <a:spLocks noGrp="1"/>
          </p:cNvSpPr>
          <p:nvPr>
            <p:ph type="body" sz="quarter" idx="12" hasCustomPrompt="1"/>
          </p:nvPr>
        </p:nvSpPr>
        <p:spPr>
          <a:xfrm>
            <a:off x="815669" y="4173155"/>
            <a:ext cx="5715000" cy="571500"/>
          </a:xfrm>
          <a:prstGeom prst="rect">
            <a:avLst/>
          </a:prstGeom>
        </p:spPr>
        <p:txBody>
          <a:bodyPr vert="horz" lIns="0" tIns="0" rIns="0" bIns="0"/>
          <a:lstStyle>
            <a:lvl1pPr marL="0" indent="0" algn="l">
              <a:lnSpc>
                <a:spcPts val="2000"/>
              </a:lnSpc>
              <a:spcBef>
                <a:spcPts val="0"/>
              </a:spcBef>
              <a:spcAft>
                <a:spcPts val="0"/>
              </a:spcAft>
              <a:buNone/>
              <a:defRPr sz="1400" b="0" i="0" kern="1200" spc="0" baseline="0">
                <a:solidFill>
                  <a:schemeClr val="bg1"/>
                </a:solidFill>
                <a:latin typeface="Avenir LT Com 45 Book Oblique"/>
                <a:cs typeface="Avenir LT Com 45 Book"/>
              </a:defRPr>
            </a:lvl1pPr>
            <a:lvl2pPr>
              <a:buNone/>
              <a:defRPr sz="1400"/>
            </a:lvl2pPr>
            <a:lvl3pPr>
              <a:buNone/>
              <a:defRPr sz="1400"/>
            </a:lvl3pPr>
            <a:lvl4pPr>
              <a:buNone/>
              <a:defRPr sz="1400"/>
            </a:lvl4pPr>
            <a:lvl5pPr>
              <a:buNone/>
              <a:defRPr sz="1400"/>
            </a:lvl5pPr>
          </a:lstStyle>
          <a:p>
            <a:pPr lvl="0"/>
            <a:r>
              <a:rPr lang="en-US" dirty="0"/>
              <a:t>The name of that famous person or </a:t>
            </a:r>
            <a:br>
              <a:rPr lang="en-US" dirty="0"/>
            </a:br>
            <a:r>
              <a:rPr lang="en-US" dirty="0"/>
              <a:t>Title of that famous book </a:t>
            </a:r>
          </a:p>
        </p:txBody>
      </p:sp>
      <p:pic>
        <p:nvPicPr>
          <p:cNvPr id="8" name="Picture 7" descr="logo_brand_line_white.png"/>
          <p:cNvPicPr>
            <a:picLocks noChangeAspect="1"/>
          </p:cNvPicPr>
          <p:nvPr/>
        </p:nvPicPr>
        <p:blipFill rotWithShape="1">
          <a:blip r:embed="rId2">
            <a:extLst>
              <a:ext uri="{28A0092B-C50C-407E-A947-70E740481C1C}">
                <a14:useLocalDpi xmlns:a14="http://schemas.microsoft.com/office/drawing/2010/main" val="0"/>
              </a:ext>
            </a:extLst>
          </a:blip>
          <a:srcRect b="43568"/>
          <a:stretch/>
        </p:blipFill>
        <p:spPr>
          <a:xfrm>
            <a:off x="322695" y="6090407"/>
            <a:ext cx="1882140" cy="45762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 Page: Bright Blue">
    <p:bg>
      <p:bgPr>
        <a:solidFill>
          <a:schemeClr val="tx2"/>
        </a:solidFill>
        <a:effectLst/>
      </p:bgPr>
    </p:bg>
    <p:spTree>
      <p:nvGrpSpPr>
        <p:cNvPr id="1" name=""/>
        <p:cNvGrpSpPr/>
        <p:nvPr/>
      </p:nvGrpSpPr>
      <p:grpSpPr>
        <a:xfrm>
          <a:off x="0" y="0"/>
          <a:ext cx="0" cy="0"/>
          <a:chOff x="0" y="0"/>
          <a:chExt cx="0" cy="0"/>
        </a:xfrm>
      </p:grpSpPr>
      <p:sp>
        <p:nvSpPr>
          <p:cNvPr id="3" name="Rectangle 2"/>
          <p:cNvSpPr/>
          <p:nvPr/>
        </p:nvSpPr>
        <p:spPr>
          <a:xfrm>
            <a:off x="0" y="4305"/>
            <a:ext cx="91440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tx1"/>
              </a:solidFill>
              <a:effectLst/>
            </a:endParaRPr>
          </a:p>
        </p:txBody>
      </p:sp>
      <p:sp>
        <p:nvSpPr>
          <p:cNvPr id="12" name="Text Placeholder 18"/>
          <p:cNvSpPr>
            <a:spLocks noGrp="1"/>
          </p:cNvSpPr>
          <p:nvPr>
            <p:ph type="body" sz="quarter" idx="12" hasCustomPrompt="1"/>
          </p:nvPr>
        </p:nvSpPr>
        <p:spPr>
          <a:xfrm>
            <a:off x="815669" y="4173155"/>
            <a:ext cx="5715000" cy="571500"/>
          </a:xfrm>
          <a:prstGeom prst="rect">
            <a:avLst/>
          </a:prstGeom>
        </p:spPr>
        <p:txBody>
          <a:bodyPr vert="horz" lIns="0" tIns="0" rIns="0" bIns="0"/>
          <a:lstStyle>
            <a:lvl1pPr marL="0" indent="0" algn="l">
              <a:lnSpc>
                <a:spcPts val="2000"/>
              </a:lnSpc>
              <a:spcBef>
                <a:spcPts val="0"/>
              </a:spcBef>
              <a:spcAft>
                <a:spcPts val="0"/>
              </a:spcAft>
              <a:buNone/>
              <a:defRPr sz="1400" b="0" i="0" kern="1200" spc="0" baseline="0">
                <a:solidFill>
                  <a:schemeClr val="bg1"/>
                </a:solidFill>
                <a:latin typeface="Avenir LT Com 45 Book Oblique"/>
                <a:cs typeface="Avenir LT Com 45 Book"/>
              </a:defRPr>
            </a:lvl1pPr>
            <a:lvl2pPr>
              <a:buNone/>
              <a:defRPr sz="1400"/>
            </a:lvl2pPr>
            <a:lvl3pPr>
              <a:buNone/>
              <a:defRPr sz="1400"/>
            </a:lvl3pPr>
            <a:lvl4pPr>
              <a:buNone/>
              <a:defRPr sz="1400"/>
            </a:lvl4pPr>
            <a:lvl5pPr>
              <a:buNone/>
              <a:defRPr sz="1400"/>
            </a:lvl5pPr>
          </a:lstStyle>
          <a:p>
            <a:pPr lvl="0"/>
            <a:r>
              <a:rPr lang="en-US" dirty="0"/>
              <a:t>The name of that famous person or </a:t>
            </a:r>
            <a:br>
              <a:rPr lang="en-US" dirty="0"/>
            </a:br>
            <a:r>
              <a:rPr lang="en-US" dirty="0"/>
              <a:t>Title of that famous book </a:t>
            </a:r>
          </a:p>
        </p:txBody>
      </p:sp>
      <p:sp>
        <p:nvSpPr>
          <p:cNvPr id="6" name="Text Placeholder 16"/>
          <p:cNvSpPr>
            <a:spLocks noGrp="1"/>
          </p:cNvSpPr>
          <p:nvPr>
            <p:ph type="body" sz="quarter" idx="11" hasCustomPrompt="1"/>
          </p:nvPr>
        </p:nvSpPr>
        <p:spPr>
          <a:xfrm>
            <a:off x="573768" y="472014"/>
            <a:ext cx="6284233" cy="3657600"/>
          </a:xfrm>
          <a:prstGeom prst="rect">
            <a:avLst/>
          </a:prstGeom>
        </p:spPr>
        <p:txBody>
          <a:bodyPr vert="horz" wrap="square" lIns="0" tIns="0" rIns="0" bIns="0"/>
          <a:lstStyle>
            <a:lvl1pPr marL="228600" indent="-228600" algn="l">
              <a:lnSpc>
                <a:spcPct val="100000"/>
              </a:lnSpc>
              <a:spcBef>
                <a:spcPts val="0"/>
              </a:spcBef>
              <a:buNone/>
              <a:defRPr sz="3200" b="0" i="0" baseline="0">
                <a:solidFill>
                  <a:schemeClr val="bg1"/>
                </a:solidFill>
                <a:latin typeface="Avenir LT Com 45 Book"/>
                <a:cs typeface="Avenir LT Com 85 Heavy"/>
              </a:defRPr>
            </a:lvl1pPr>
            <a:lvl2pPr algn="l">
              <a:buNone/>
              <a:defRPr sz="2200">
                <a:solidFill>
                  <a:schemeClr val="tx2"/>
                </a:solidFill>
              </a:defRPr>
            </a:lvl2pPr>
            <a:lvl3pPr algn="l">
              <a:buNone/>
              <a:defRPr sz="2200">
                <a:solidFill>
                  <a:schemeClr val="tx2"/>
                </a:solidFill>
              </a:defRPr>
            </a:lvl3pPr>
            <a:lvl4pPr algn="l">
              <a:buNone/>
              <a:defRPr sz="2200">
                <a:solidFill>
                  <a:schemeClr val="tx2"/>
                </a:solidFill>
              </a:defRPr>
            </a:lvl4pPr>
            <a:lvl5pPr algn="l">
              <a:buNone/>
              <a:defRPr sz="2200">
                <a:solidFill>
                  <a:schemeClr val="tx2"/>
                </a:solidFill>
              </a:defRPr>
            </a:lvl5pPr>
          </a:lstStyle>
          <a:p>
            <a:pPr lvl="0"/>
            <a:r>
              <a:rPr lang="en-US" dirty="0"/>
              <a:t>“This is a quote from a famous person or an extract from a famous book or article. The background color can be </a:t>
            </a:r>
            <a:br>
              <a:rPr lang="en-US" dirty="0"/>
            </a:br>
            <a:r>
              <a:rPr lang="en-US" dirty="0"/>
              <a:t>Point Blue green, dark blue or bright blue.”</a:t>
            </a:r>
          </a:p>
        </p:txBody>
      </p:sp>
      <p:pic>
        <p:nvPicPr>
          <p:cNvPr id="7" name="Picture 6" descr="logo_brand_line_white.png"/>
          <p:cNvPicPr>
            <a:picLocks noChangeAspect="1"/>
          </p:cNvPicPr>
          <p:nvPr/>
        </p:nvPicPr>
        <p:blipFill rotWithShape="1">
          <a:blip r:embed="rId2">
            <a:extLst>
              <a:ext uri="{28A0092B-C50C-407E-A947-70E740481C1C}">
                <a14:useLocalDpi xmlns:a14="http://schemas.microsoft.com/office/drawing/2010/main" val="0"/>
              </a:ext>
            </a:extLst>
          </a:blip>
          <a:srcRect b="43568"/>
          <a:stretch/>
        </p:blipFill>
        <p:spPr>
          <a:xfrm>
            <a:off x="322695" y="6167781"/>
            <a:ext cx="1882140" cy="457628"/>
          </a:xfrm>
          <a:prstGeom prst="rect">
            <a:avLst/>
          </a:prstGeom>
        </p:spPr>
      </p:pic>
    </p:spTree>
    <p:extLst>
      <p:ext uri="{BB962C8B-B14F-4D97-AF65-F5344CB8AC3E}">
        <p14:creationId xmlns:p14="http://schemas.microsoft.com/office/powerpoint/2010/main" val="221788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Page: Green">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solidFill>
                <a:schemeClr val="tx1"/>
              </a:solidFill>
              <a:effectLst/>
            </a:endParaRPr>
          </a:p>
        </p:txBody>
      </p:sp>
      <p:sp>
        <p:nvSpPr>
          <p:cNvPr id="11" name="Text Placeholder 18"/>
          <p:cNvSpPr>
            <a:spLocks noGrp="1"/>
          </p:cNvSpPr>
          <p:nvPr>
            <p:ph type="body" sz="quarter" idx="12" hasCustomPrompt="1"/>
          </p:nvPr>
        </p:nvSpPr>
        <p:spPr>
          <a:xfrm>
            <a:off x="815669" y="4173155"/>
            <a:ext cx="5715000" cy="571500"/>
          </a:xfrm>
          <a:prstGeom prst="rect">
            <a:avLst/>
          </a:prstGeom>
        </p:spPr>
        <p:txBody>
          <a:bodyPr vert="horz" lIns="0" tIns="0" rIns="0" bIns="0"/>
          <a:lstStyle>
            <a:lvl1pPr marL="0" indent="0" algn="l">
              <a:lnSpc>
                <a:spcPts val="2000"/>
              </a:lnSpc>
              <a:spcBef>
                <a:spcPts val="0"/>
              </a:spcBef>
              <a:spcAft>
                <a:spcPts val="0"/>
              </a:spcAft>
              <a:buNone/>
              <a:defRPr sz="1400" b="0" i="0" kern="1200" spc="0" baseline="0">
                <a:solidFill>
                  <a:schemeClr val="bg1"/>
                </a:solidFill>
                <a:latin typeface="Avenir LT Com 45 Book Oblique"/>
                <a:cs typeface="Avenir LT Com 45 Book"/>
              </a:defRPr>
            </a:lvl1pPr>
            <a:lvl2pPr>
              <a:buNone/>
              <a:defRPr sz="1400"/>
            </a:lvl2pPr>
            <a:lvl3pPr>
              <a:buNone/>
              <a:defRPr sz="1400"/>
            </a:lvl3pPr>
            <a:lvl4pPr>
              <a:buNone/>
              <a:defRPr sz="1400"/>
            </a:lvl4pPr>
            <a:lvl5pPr>
              <a:buNone/>
              <a:defRPr sz="1400"/>
            </a:lvl5pPr>
          </a:lstStyle>
          <a:p>
            <a:pPr lvl="0"/>
            <a:r>
              <a:rPr lang="en-US" dirty="0"/>
              <a:t>The name of that famous person or </a:t>
            </a:r>
            <a:br>
              <a:rPr lang="en-US" dirty="0"/>
            </a:br>
            <a:r>
              <a:rPr lang="en-US" dirty="0"/>
              <a:t>Title of that famous book </a:t>
            </a:r>
          </a:p>
        </p:txBody>
      </p:sp>
      <p:sp>
        <p:nvSpPr>
          <p:cNvPr id="6" name="Text Placeholder 16"/>
          <p:cNvSpPr>
            <a:spLocks noGrp="1"/>
          </p:cNvSpPr>
          <p:nvPr>
            <p:ph type="body" sz="quarter" idx="11" hasCustomPrompt="1"/>
          </p:nvPr>
        </p:nvSpPr>
        <p:spPr>
          <a:xfrm>
            <a:off x="573768" y="472014"/>
            <a:ext cx="6284233" cy="3657600"/>
          </a:xfrm>
          <a:prstGeom prst="rect">
            <a:avLst/>
          </a:prstGeom>
        </p:spPr>
        <p:txBody>
          <a:bodyPr vert="horz" wrap="square" lIns="0" tIns="0" rIns="0" bIns="0"/>
          <a:lstStyle>
            <a:lvl1pPr marL="228600" indent="-228600" algn="l">
              <a:lnSpc>
                <a:spcPct val="100000"/>
              </a:lnSpc>
              <a:spcBef>
                <a:spcPts val="0"/>
              </a:spcBef>
              <a:buNone/>
              <a:defRPr sz="3200" b="0" i="0" baseline="0">
                <a:solidFill>
                  <a:schemeClr val="bg1"/>
                </a:solidFill>
                <a:latin typeface="Avenir LT Com 45 Book"/>
                <a:cs typeface="Avenir LT Com 85 Heavy"/>
              </a:defRPr>
            </a:lvl1pPr>
            <a:lvl2pPr algn="l">
              <a:buNone/>
              <a:defRPr sz="2200">
                <a:solidFill>
                  <a:schemeClr val="tx2"/>
                </a:solidFill>
              </a:defRPr>
            </a:lvl2pPr>
            <a:lvl3pPr algn="l">
              <a:buNone/>
              <a:defRPr sz="2200">
                <a:solidFill>
                  <a:schemeClr val="tx2"/>
                </a:solidFill>
              </a:defRPr>
            </a:lvl3pPr>
            <a:lvl4pPr algn="l">
              <a:buNone/>
              <a:defRPr sz="2200">
                <a:solidFill>
                  <a:schemeClr val="tx2"/>
                </a:solidFill>
              </a:defRPr>
            </a:lvl4pPr>
            <a:lvl5pPr algn="l">
              <a:buNone/>
              <a:defRPr sz="2200">
                <a:solidFill>
                  <a:schemeClr val="tx2"/>
                </a:solidFill>
              </a:defRPr>
            </a:lvl5pPr>
          </a:lstStyle>
          <a:p>
            <a:pPr lvl="0"/>
            <a:r>
              <a:rPr lang="en-US" dirty="0"/>
              <a:t>“This is a quote from a famous person or an extract from a famous book or article. The background color can be </a:t>
            </a:r>
            <a:br>
              <a:rPr lang="en-US" dirty="0"/>
            </a:br>
            <a:r>
              <a:rPr lang="en-US" dirty="0"/>
              <a:t>Point Blue green, dark blue or bright blue.”</a:t>
            </a:r>
          </a:p>
        </p:txBody>
      </p:sp>
      <p:pic>
        <p:nvPicPr>
          <p:cNvPr id="8" name="Picture 7" descr="logo_brand_line_white.png"/>
          <p:cNvPicPr>
            <a:picLocks noChangeAspect="1"/>
          </p:cNvPicPr>
          <p:nvPr userDrawn="1"/>
        </p:nvPicPr>
        <p:blipFill rotWithShape="1">
          <a:blip r:embed="rId2">
            <a:extLst>
              <a:ext uri="{28A0092B-C50C-407E-A947-70E740481C1C}">
                <a14:useLocalDpi xmlns:a14="http://schemas.microsoft.com/office/drawing/2010/main" val="0"/>
              </a:ext>
            </a:extLst>
          </a:blip>
          <a:srcRect b="43568"/>
          <a:stretch/>
        </p:blipFill>
        <p:spPr>
          <a:xfrm>
            <a:off x="322695" y="6153713"/>
            <a:ext cx="1882140" cy="457628"/>
          </a:xfrm>
          <a:prstGeom prst="rect">
            <a:avLst/>
          </a:prstGeom>
        </p:spPr>
      </p:pic>
    </p:spTree>
    <p:extLst>
      <p:ext uri="{BB962C8B-B14F-4D97-AF65-F5344CB8AC3E}">
        <p14:creationId xmlns:p14="http://schemas.microsoft.com/office/powerpoint/2010/main" val="1116410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Page: Green">
    <p:spTree>
      <p:nvGrpSpPr>
        <p:cNvPr id="1" name=""/>
        <p:cNvGrpSpPr/>
        <p:nvPr/>
      </p:nvGrpSpPr>
      <p:grpSpPr>
        <a:xfrm>
          <a:off x="0" y="0"/>
          <a:ext cx="0" cy="0"/>
          <a:chOff x="0" y="0"/>
          <a:chExt cx="0" cy="0"/>
        </a:xfrm>
      </p:grpSpPr>
      <p:sp>
        <p:nvSpPr>
          <p:cNvPr id="20" name="Text Placeholder 15"/>
          <p:cNvSpPr>
            <a:spLocks noGrp="1"/>
          </p:cNvSpPr>
          <p:nvPr>
            <p:ph type="body" sz="quarter" idx="12" hasCustomPrompt="1"/>
          </p:nvPr>
        </p:nvSpPr>
        <p:spPr>
          <a:xfrm>
            <a:off x="812800" y="449320"/>
            <a:ext cx="6858000" cy="1143000"/>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40/40 </a:t>
            </a:r>
            <a:r>
              <a:rPr lang="en-US" dirty="0" err="1"/>
              <a:t>Avenir</a:t>
            </a:r>
            <a:r>
              <a:rPr lang="en-US" dirty="0"/>
              <a:t> 45 Book</a:t>
            </a:r>
            <a:br>
              <a:rPr lang="en-US" dirty="0"/>
            </a:br>
            <a:r>
              <a:rPr lang="en-US" dirty="0"/>
              <a:t>Title can be 2 lines</a:t>
            </a:r>
          </a:p>
        </p:txBody>
      </p:sp>
      <p:sp>
        <p:nvSpPr>
          <p:cNvPr id="21" name="Text Placeholder 19"/>
          <p:cNvSpPr>
            <a:spLocks noGrp="1"/>
          </p:cNvSpPr>
          <p:nvPr>
            <p:ph type="body" sz="quarter" idx="13" hasCustomPrompt="1"/>
          </p:nvPr>
        </p:nvSpPr>
        <p:spPr>
          <a:xfrm>
            <a:off x="802746" y="1818166"/>
            <a:ext cx="7916334" cy="3385608"/>
          </a:xfrm>
          <a:prstGeom prst="rect">
            <a:avLst/>
          </a:prstGeom>
        </p:spPr>
        <p:txBody>
          <a:bodyPr vert="horz" lIns="0" tIns="0" rIns="0" bIns="0"/>
          <a:lstStyle>
            <a:lvl1pPr marL="0" indent="0" algn="l">
              <a:lnSpc>
                <a:spcPct val="100000"/>
              </a:lnSpc>
              <a:spcBef>
                <a:spcPts val="0"/>
              </a:spcBef>
              <a:spcAft>
                <a:spcPts val="800"/>
              </a:spcAft>
              <a:buFont typeface="Arial"/>
              <a:buNone/>
              <a:defRPr sz="2400" i="0" baseline="0">
                <a:solidFill>
                  <a:schemeClr val="accent3"/>
                </a:solidFill>
                <a:latin typeface="Avenir LT Com 45 Book"/>
              </a:defRPr>
            </a:lvl1pPr>
            <a:lvl2pPr marL="742950" indent="-285750" algn="l">
              <a:lnSpc>
                <a:spcPts val="2400"/>
              </a:lnSpc>
              <a:spcBef>
                <a:spcPts val="0"/>
              </a:spcBef>
              <a:spcAft>
                <a:spcPts val="800"/>
              </a:spcAft>
              <a:buFont typeface="Arial"/>
              <a:buChar char="•"/>
              <a:defRPr sz="1800" baseline="0">
                <a:solidFill>
                  <a:schemeClr val="accent3"/>
                </a:solidFill>
                <a:latin typeface="Avenir LT Com 45 Book"/>
              </a:defRPr>
            </a:lvl2pPr>
            <a:lvl3pPr marL="1143000" indent="-228600" algn="l">
              <a:lnSpc>
                <a:spcPts val="2400"/>
              </a:lnSpc>
              <a:spcBef>
                <a:spcPts val="0"/>
              </a:spcBef>
              <a:spcAft>
                <a:spcPts val="800"/>
              </a:spcAft>
              <a:buFont typeface="Arial"/>
              <a:buChar char="•"/>
              <a:defRPr sz="1800" baseline="0">
                <a:solidFill>
                  <a:schemeClr val="accent3"/>
                </a:solidFill>
                <a:latin typeface="Avenir LT Com 45 Book"/>
              </a:defRPr>
            </a:lvl3pPr>
            <a:lvl4pPr marL="1600200" indent="-228600" algn="l">
              <a:lnSpc>
                <a:spcPts val="2400"/>
              </a:lnSpc>
              <a:spcBef>
                <a:spcPts val="0"/>
              </a:spcBef>
              <a:spcAft>
                <a:spcPts val="800"/>
              </a:spcAft>
              <a:buFont typeface="Arial"/>
              <a:buChar char="•"/>
              <a:defRPr sz="1800" baseline="0">
                <a:solidFill>
                  <a:schemeClr val="accent3"/>
                </a:solidFill>
                <a:latin typeface="Avenir LT Com 45 Book"/>
              </a:defRPr>
            </a:lvl4pPr>
            <a:lvl5pPr marL="1828800" indent="0" algn="l">
              <a:lnSpc>
                <a:spcPts val="2400"/>
              </a:lnSpc>
              <a:spcBef>
                <a:spcPts val="0"/>
              </a:spcBef>
              <a:spcAft>
                <a:spcPts val="800"/>
              </a:spcAft>
              <a:buFont typeface="Arial"/>
              <a:buNone/>
              <a:defRPr sz="1800" baseline="0">
                <a:solidFill>
                  <a:schemeClr val="accent3"/>
                </a:solidFill>
                <a:latin typeface="Avenir LT Com 45 Book"/>
              </a:defRPr>
            </a:lvl5pPr>
          </a:lstStyle>
          <a:p>
            <a:pPr lvl="0"/>
            <a:r>
              <a:rPr lang="en-US" dirty="0"/>
              <a:t>Keep content simple and easy. Always consider your audience. Body copy uses 24/26 </a:t>
            </a:r>
            <a:r>
              <a:rPr lang="en-US" dirty="0" err="1"/>
              <a:t>Avenir</a:t>
            </a:r>
            <a:r>
              <a:rPr lang="en-US" dirty="0"/>
              <a:t> 45 Book. </a:t>
            </a:r>
          </a:p>
          <a:p>
            <a:pPr lvl="0"/>
            <a:r>
              <a:rPr lang="en-US" dirty="0"/>
              <a:t>Point Blue is dedicated to conserving birds, other wildlife, and ecosystems through innovative scientific research, restoration, outreach and extensive partnerships. Our highest priority is to reduce the impacts of habitat alteration, climate change and other threats to wildlife and people, while promoting adaptation to the changes ahead.</a:t>
            </a:r>
          </a:p>
        </p:txBody>
      </p:sp>
      <p:sp>
        <p:nvSpPr>
          <p:cNvPr id="12" name="Text Placeholder 12"/>
          <p:cNvSpPr>
            <a:spLocks noGrp="1"/>
          </p:cNvSpPr>
          <p:nvPr>
            <p:ph type="body" sz="quarter" idx="10" hasCustomPrompt="1"/>
          </p:nvPr>
        </p:nvSpPr>
        <p:spPr>
          <a:xfrm>
            <a:off x="2927048" y="6379053"/>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Test title</a:t>
            </a:r>
          </a:p>
        </p:txBody>
      </p:sp>
      <p:sp>
        <p:nvSpPr>
          <p:cNvPr id="13" name="Text Placeholder 12"/>
          <p:cNvSpPr>
            <a:spLocks noGrp="1"/>
          </p:cNvSpPr>
          <p:nvPr>
            <p:ph type="body" sz="quarter" idx="11" hasCustomPrompt="1"/>
          </p:nvPr>
        </p:nvSpPr>
        <p:spPr>
          <a:xfrm flipH="1">
            <a:off x="8660725" y="6379053"/>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fld id="{499D79CC-0155-3347-802A-44BD69AAAD61}" type="slidenum">
              <a:rPr lang="en-US" sz="900" baseline="0" smtClean="0">
                <a:solidFill>
                  <a:schemeClr val="bg2"/>
                </a:solidFill>
                <a:latin typeface="Avenir LT Com 85 Heavy"/>
              </a:rPr>
              <a:pPr lvl="0"/>
              <a:t>‹#›</a:t>
            </a:fld>
            <a:endParaRPr lang="en-US" dirty="0"/>
          </a:p>
        </p:txBody>
      </p:sp>
      <p:pic>
        <p:nvPicPr>
          <p:cNvPr id="7" name="Picture 6" descr="logo_brand_line_white.png"/>
          <p:cNvPicPr>
            <a:picLocks noChangeAspect="1"/>
          </p:cNvPicPr>
          <p:nvPr userDrawn="1"/>
        </p:nvPicPr>
        <p:blipFill rotWithShape="1">
          <a:blip r:embed="rId2">
            <a:extLst>
              <a:ext uri="{28A0092B-C50C-407E-A947-70E740481C1C}">
                <a14:useLocalDpi xmlns:a14="http://schemas.microsoft.com/office/drawing/2010/main" val="0"/>
              </a:ext>
            </a:extLst>
          </a:blip>
          <a:srcRect b="43568"/>
          <a:stretch/>
        </p:blipFill>
        <p:spPr>
          <a:xfrm>
            <a:off x="322695" y="6090407"/>
            <a:ext cx="1882140" cy="457628"/>
          </a:xfrm>
          <a:prstGeom prst="rect">
            <a:avLst/>
          </a:prstGeom>
        </p:spPr>
      </p:pic>
    </p:spTree>
    <p:extLst>
      <p:ext uri="{BB962C8B-B14F-4D97-AF65-F5344CB8AC3E}">
        <p14:creationId xmlns:p14="http://schemas.microsoft.com/office/powerpoint/2010/main" val="509712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body &amp; bullets">
    <p:spTree>
      <p:nvGrpSpPr>
        <p:cNvPr id="1" name=""/>
        <p:cNvGrpSpPr/>
        <p:nvPr/>
      </p:nvGrpSpPr>
      <p:grpSpPr>
        <a:xfrm>
          <a:off x="0" y="0"/>
          <a:ext cx="0" cy="0"/>
          <a:chOff x="0" y="0"/>
          <a:chExt cx="0" cy="0"/>
        </a:xfrm>
      </p:grpSpPr>
      <p:sp>
        <p:nvSpPr>
          <p:cNvPr id="20" name="Text Placeholder 19"/>
          <p:cNvSpPr>
            <a:spLocks noGrp="1"/>
          </p:cNvSpPr>
          <p:nvPr>
            <p:ph type="body" sz="quarter" idx="13" hasCustomPrompt="1"/>
          </p:nvPr>
        </p:nvSpPr>
        <p:spPr>
          <a:xfrm>
            <a:off x="802746" y="1797064"/>
            <a:ext cx="7916334" cy="967317"/>
          </a:xfrm>
          <a:prstGeom prst="rect">
            <a:avLst/>
          </a:prstGeom>
        </p:spPr>
        <p:txBody>
          <a:bodyPr vert="horz" lIns="0" tIns="0" rIns="0" bIns="0"/>
          <a:lstStyle>
            <a:lvl1pPr marL="0" indent="0" algn="l">
              <a:lnSpc>
                <a:spcPct val="100000"/>
              </a:lnSpc>
              <a:spcBef>
                <a:spcPts val="0"/>
              </a:spcBef>
              <a:spcAft>
                <a:spcPts val="800"/>
              </a:spcAft>
              <a:buFont typeface="Arial"/>
              <a:buNone/>
              <a:defRPr sz="2400" baseline="0">
                <a:solidFill>
                  <a:schemeClr val="accent3"/>
                </a:solidFill>
                <a:latin typeface="Avenir LT Com 45 Book"/>
              </a:defRPr>
            </a:lvl1pPr>
            <a:lvl2pPr marL="742950" indent="-285750" algn="l">
              <a:lnSpc>
                <a:spcPts val="2400"/>
              </a:lnSpc>
              <a:spcBef>
                <a:spcPts val="0"/>
              </a:spcBef>
              <a:spcAft>
                <a:spcPts val="800"/>
              </a:spcAft>
              <a:buFont typeface="Arial"/>
              <a:buChar char="•"/>
              <a:defRPr sz="1800" baseline="0">
                <a:solidFill>
                  <a:schemeClr val="accent3"/>
                </a:solidFill>
                <a:latin typeface="Avenir LT Com 45 Book"/>
              </a:defRPr>
            </a:lvl2pPr>
            <a:lvl3pPr marL="1143000" indent="-228600" algn="l">
              <a:lnSpc>
                <a:spcPts val="2400"/>
              </a:lnSpc>
              <a:spcBef>
                <a:spcPts val="0"/>
              </a:spcBef>
              <a:spcAft>
                <a:spcPts val="800"/>
              </a:spcAft>
              <a:buFont typeface="Arial"/>
              <a:buChar char="•"/>
              <a:defRPr sz="1800" baseline="0">
                <a:solidFill>
                  <a:schemeClr val="accent3"/>
                </a:solidFill>
                <a:latin typeface="Avenir LT Com 45 Book"/>
              </a:defRPr>
            </a:lvl3pPr>
            <a:lvl4pPr marL="1600200" indent="-228600" algn="l">
              <a:lnSpc>
                <a:spcPts val="2400"/>
              </a:lnSpc>
              <a:spcBef>
                <a:spcPts val="0"/>
              </a:spcBef>
              <a:spcAft>
                <a:spcPts val="800"/>
              </a:spcAft>
              <a:buFont typeface="Arial"/>
              <a:buChar char="•"/>
              <a:defRPr sz="1800" baseline="0">
                <a:solidFill>
                  <a:schemeClr val="accent3"/>
                </a:solidFill>
                <a:latin typeface="Avenir LT Com 45 Book"/>
              </a:defRPr>
            </a:lvl4pPr>
            <a:lvl5pPr marL="1828800" indent="0" algn="l">
              <a:lnSpc>
                <a:spcPts val="2400"/>
              </a:lnSpc>
              <a:spcBef>
                <a:spcPts val="0"/>
              </a:spcBef>
              <a:spcAft>
                <a:spcPts val="800"/>
              </a:spcAft>
              <a:buFont typeface="Arial"/>
              <a:buNone/>
              <a:defRPr sz="1800" baseline="0">
                <a:solidFill>
                  <a:schemeClr val="accent3"/>
                </a:solidFill>
                <a:latin typeface="Avenir LT Com 45 Book"/>
              </a:defRPr>
            </a:lvl5pPr>
          </a:lstStyle>
          <a:p>
            <a:pPr lvl="0"/>
            <a:r>
              <a:rPr lang="en-US" dirty="0"/>
              <a:t>Keep content simple and easy. Always consider your audience. Body copy uses 24/26 </a:t>
            </a:r>
            <a:r>
              <a:rPr lang="en-US" dirty="0" err="1"/>
              <a:t>Avenir</a:t>
            </a:r>
            <a:r>
              <a:rPr lang="en-US" dirty="0"/>
              <a:t> 45 Book.</a:t>
            </a:r>
          </a:p>
        </p:txBody>
      </p:sp>
      <p:sp>
        <p:nvSpPr>
          <p:cNvPr id="23" name="Text Placeholder 15"/>
          <p:cNvSpPr>
            <a:spLocks noGrp="1"/>
          </p:cNvSpPr>
          <p:nvPr>
            <p:ph type="body" sz="quarter" idx="12" hasCustomPrompt="1"/>
          </p:nvPr>
        </p:nvSpPr>
        <p:spPr>
          <a:xfrm>
            <a:off x="812800" y="449319"/>
            <a:ext cx="6858000" cy="1231769"/>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40/40 </a:t>
            </a:r>
            <a:r>
              <a:rPr lang="en-US" dirty="0" err="1"/>
              <a:t>Avenir</a:t>
            </a:r>
            <a:r>
              <a:rPr lang="en-US" dirty="0"/>
              <a:t> 45 Book</a:t>
            </a:r>
            <a:br>
              <a:rPr lang="en-US" dirty="0"/>
            </a:br>
            <a:r>
              <a:rPr lang="en-US" dirty="0"/>
              <a:t>Title can be 2 lines</a:t>
            </a:r>
          </a:p>
        </p:txBody>
      </p:sp>
      <p:sp>
        <p:nvSpPr>
          <p:cNvPr id="27" name="Text Placeholder 26"/>
          <p:cNvSpPr>
            <a:spLocks noGrp="1"/>
          </p:cNvSpPr>
          <p:nvPr>
            <p:ph type="body" sz="quarter" idx="15" hasCustomPrompt="1"/>
          </p:nvPr>
        </p:nvSpPr>
        <p:spPr>
          <a:xfrm>
            <a:off x="803275" y="2911593"/>
            <a:ext cx="4764088" cy="3222656"/>
          </a:xfrm>
          <a:prstGeom prst="rect">
            <a:avLst/>
          </a:prstGeom>
        </p:spPr>
        <p:txBody>
          <a:bodyPr vert="horz" lIns="0" tIns="0" rIns="0" bIns="0"/>
          <a:lstStyle>
            <a:lvl1pPr marL="173736" indent="-173736">
              <a:lnSpc>
                <a:spcPct val="100000"/>
              </a:lnSpc>
              <a:spcBef>
                <a:spcPts val="0"/>
              </a:spcBef>
              <a:spcAft>
                <a:spcPts val="800"/>
              </a:spcAft>
              <a:buFont typeface="Arial"/>
              <a:buChar char="•"/>
              <a:defRPr sz="2400" baseline="0">
                <a:solidFill>
                  <a:schemeClr val="accent3"/>
                </a:solidFill>
                <a:latin typeface="Avenir LT Com 45 Book"/>
              </a:defRPr>
            </a:lvl1pPr>
            <a:lvl2pPr marL="173736" indent="-173736">
              <a:lnSpc>
                <a:spcPct val="100000"/>
              </a:lnSpc>
              <a:spcBef>
                <a:spcPts val="0"/>
              </a:spcBef>
              <a:spcAft>
                <a:spcPts val="800"/>
              </a:spcAft>
              <a:buFont typeface="Arial"/>
              <a:buChar char="•"/>
              <a:defRPr sz="2400" baseline="0">
                <a:solidFill>
                  <a:schemeClr val="accent3"/>
                </a:solidFill>
                <a:latin typeface="Avenir LT Com 45 Book"/>
              </a:defRPr>
            </a:lvl2pPr>
            <a:lvl3pPr marL="173736" indent="-173736">
              <a:lnSpc>
                <a:spcPct val="100000"/>
              </a:lnSpc>
              <a:spcBef>
                <a:spcPts val="0"/>
              </a:spcBef>
              <a:spcAft>
                <a:spcPts val="800"/>
              </a:spcAft>
              <a:buFont typeface="Arial"/>
              <a:buChar char="•"/>
              <a:defRPr sz="2400" baseline="0">
                <a:solidFill>
                  <a:schemeClr val="accent3"/>
                </a:solidFill>
                <a:latin typeface="Avenir LT Com 45 Book"/>
              </a:defRPr>
            </a:lvl3pPr>
            <a:lvl4pPr marL="0" indent="-182880">
              <a:spcBef>
                <a:spcPts val="0"/>
              </a:spcBef>
              <a:spcAft>
                <a:spcPts val="800"/>
              </a:spcAft>
              <a:buFont typeface="Arial"/>
              <a:buChar char="•"/>
              <a:defRPr sz="1600" baseline="0">
                <a:solidFill>
                  <a:schemeClr val="accent3"/>
                </a:solidFill>
                <a:latin typeface="Avenir LT Com 45 Book"/>
              </a:defRPr>
            </a:lvl4pPr>
            <a:lvl5pPr marL="0" indent="-182880">
              <a:spcBef>
                <a:spcPts val="0"/>
              </a:spcBef>
              <a:spcAft>
                <a:spcPts val="800"/>
              </a:spcAft>
              <a:buFont typeface="Arial"/>
              <a:buChar char="•"/>
              <a:defRPr sz="1600" baseline="0">
                <a:solidFill>
                  <a:schemeClr val="accent3"/>
                </a:solidFill>
                <a:latin typeface="Avenir LT Com 45 Book"/>
              </a:defRPr>
            </a:lvl5pPr>
          </a:lstStyle>
          <a:p>
            <a:pPr lvl="0"/>
            <a:r>
              <a:rPr lang="en-US" dirty="0"/>
              <a:t>Click to edit bullet points</a:t>
            </a:r>
          </a:p>
          <a:p>
            <a:pPr lvl="1"/>
            <a:r>
              <a:rPr lang="en-US" dirty="0"/>
              <a:t>Try to keep bullet list to one level</a:t>
            </a:r>
          </a:p>
          <a:p>
            <a:pPr lvl="2"/>
            <a:r>
              <a:rPr lang="en-US" dirty="0"/>
              <a:t>Bullets can go multiple lines (See this as an example, 24 </a:t>
            </a:r>
            <a:r>
              <a:rPr lang="en-US" dirty="0" err="1"/>
              <a:t>Avenir</a:t>
            </a:r>
            <a:r>
              <a:rPr lang="en-US" dirty="0"/>
              <a:t> 45 Book)</a:t>
            </a:r>
          </a:p>
        </p:txBody>
      </p:sp>
      <p:pic>
        <p:nvPicPr>
          <p:cNvPr id="12" name="Picture 11" descr="logo_brand_line_full-color.ai"/>
          <p:cNvPicPr>
            <a:picLocks noChangeAspect="1"/>
          </p:cNvPicPr>
          <p:nvPr userDrawn="1"/>
        </p:nvPicPr>
        <p:blipFill rotWithShape="1">
          <a:blip r:embed="rId2">
            <a:extLst>
              <a:ext uri="{28A0092B-C50C-407E-A947-70E740481C1C}">
                <a14:useLocalDpi xmlns:a14="http://schemas.microsoft.com/office/drawing/2010/main" val="0"/>
              </a:ext>
            </a:extLst>
          </a:blip>
          <a:srcRect b="47409"/>
          <a:stretch/>
        </p:blipFill>
        <p:spPr>
          <a:xfrm>
            <a:off x="181910" y="6113147"/>
            <a:ext cx="2120900" cy="517743"/>
          </a:xfrm>
          <a:prstGeom prst="rect">
            <a:avLst/>
          </a:prstGeom>
        </p:spPr>
      </p:pic>
      <p:sp>
        <p:nvSpPr>
          <p:cNvPr id="15" name="Text Placeholder 12"/>
          <p:cNvSpPr>
            <a:spLocks noGrp="1"/>
          </p:cNvSpPr>
          <p:nvPr>
            <p:ph type="body" sz="quarter" idx="10" hasCustomPrompt="1"/>
          </p:nvPr>
        </p:nvSpPr>
        <p:spPr>
          <a:xfrm>
            <a:off x="2927048" y="6414223"/>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Presentation Title Here</a:t>
            </a:r>
          </a:p>
        </p:txBody>
      </p:sp>
      <p:sp>
        <p:nvSpPr>
          <p:cNvPr id="16" name="Text Placeholder 12"/>
          <p:cNvSpPr>
            <a:spLocks noGrp="1"/>
          </p:cNvSpPr>
          <p:nvPr>
            <p:ph type="body" sz="quarter" idx="11" hasCustomPrompt="1"/>
          </p:nvPr>
        </p:nvSpPr>
        <p:spPr>
          <a:xfrm flipH="1">
            <a:off x="8527079" y="6414223"/>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r>
              <a:rPr lang="en-US" sz="900" baseline="0" dirty="0">
                <a:solidFill>
                  <a:schemeClr val="bg2"/>
                </a:solidFill>
                <a:latin typeface="Avenir LT Com 85 Heavy"/>
              </a:rPr>
              <a:t>Page#</a:t>
            </a:r>
            <a:endParaRPr lang="en-US" dirty="0"/>
          </a:p>
        </p:txBody>
      </p:sp>
    </p:spTree>
    <p:extLst>
      <p:ext uri="{BB962C8B-B14F-4D97-AF65-F5344CB8AC3E}">
        <p14:creationId xmlns:p14="http://schemas.microsoft.com/office/powerpoint/2010/main" val="770807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bullets">
    <p:spTree>
      <p:nvGrpSpPr>
        <p:cNvPr id="1" name=""/>
        <p:cNvGrpSpPr/>
        <p:nvPr/>
      </p:nvGrpSpPr>
      <p:grpSpPr>
        <a:xfrm>
          <a:off x="0" y="0"/>
          <a:ext cx="0" cy="0"/>
          <a:chOff x="0" y="0"/>
          <a:chExt cx="0" cy="0"/>
        </a:xfrm>
      </p:grpSpPr>
      <p:sp>
        <p:nvSpPr>
          <p:cNvPr id="19" name="Text Placeholder 19"/>
          <p:cNvSpPr>
            <a:spLocks noGrp="1"/>
          </p:cNvSpPr>
          <p:nvPr>
            <p:ph type="body" sz="quarter" idx="14" hasCustomPrompt="1"/>
          </p:nvPr>
        </p:nvSpPr>
        <p:spPr>
          <a:xfrm>
            <a:off x="813329" y="1911045"/>
            <a:ext cx="7916334" cy="3761622"/>
          </a:xfrm>
          <a:prstGeom prst="rect">
            <a:avLst/>
          </a:prstGeom>
        </p:spPr>
        <p:txBody>
          <a:bodyPr vert="horz" lIns="0" tIns="0" rIns="0" bIns="0"/>
          <a:lstStyle>
            <a:lvl1pPr marL="169863" indent="-169863" algn="l">
              <a:lnSpc>
                <a:spcPct val="100000"/>
              </a:lnSpc>
              <a:spcBef>
                <a:spcPts val="0"/>
              </a:spcBef>
              <a:spcAft>
                <a:spcPts val="800"/>
              </a:spcAft>
              <a:buFont typeface="Arial"/>
              <a:buChar char="•"/>
              <a:defRPr sz="2400" baseline="0">
                <a:solidFill>
                  <a:schemeClr val="accent3"/>
                </a:solidFill>
                <a:latin typeface="Avenir LT Com 45 Book"/>
              </a:defRPr>
            </a:lvl1pPr>
            <a:lvl2pPr marL="742950" indent="-285750" algn="l">
              <a:lnSpc>
                <a:spcPts val="2400"/>
              </a:lnSpc>
              <a:spcBef>
                <a:spcPts val="0"/>
              </a:spcBef>
              <a:spcAft>
                <a:spcPts val="800"/>
              </a:spcAft>
              <a:buFont typeface="Arial"/>
              <a:buChar char="•"/>
              <a:defRPr sz="1800" baseline="0">
                <a:solidFill>
                  <a:schemeClr val="accent3"/>
                </a:solidFill>
                <a:latin typeface="Avenir LT Com 45 Book"/>
              </a:defRPr>
            </a:lvl2pPr>
            <a:lvl3pPr marL="1143000" indent="-228600" algn="l">
              <a:lnSpc>
                <a:spcPts val="2400"/>
              </a:lnSpc>
              <a:spcBef>
                <a:spcPts val="0"/>
              </a:spcBef>
              <a:spcAft>
                <a:spcPts val="800"/>
              </a:spcAft>
              <a:buFont typeface="Arial"/>
              <a:buChar char="•"/>
              <a:defRPr sz="1800" baseline="0">
                <a:solidFill>
                  <a:schemeClr val="accent3"/>
                </a:solidFill>
                <a:latin typeface="Avenir LT Com 45 Book"/>
              </a:defRPr>
            </a:lvl3pPr>
            <a:lvl4pPr marL="1600200" indent="-228600" algn="l">
              <a:lnSpc>
                <a:spcPts val="2400"/>
              </a:lnSpc>
              <a:spcBef>
                <a:spcPts val="0"/>
              </a:spcBef>
              <a:spcAft>
                <a:spcPts val="800"/>
              </a:spcAft>
              <a:buFont typeface="Arial"/>
              <a:buChar char="•"/>
              <a:defRPr sz="1800" baseline="0">
                <a:solidFill>
                  <a:schemeClr val="accent3"/>
                </a:solidFill>
                <a:latin typeface="Avenir LT Com 45 Book"/>
              </a:defRPr>
            </a:lvl4pPr>
            <a:lvl5pPr marL="1828800" indent="0" algn="l">
              <a:lnSpc>
                <a:spcPts val="2400"/>
              </a:lnSpc>
              <a:spcBef>
                <a:spcPts val="0"/>
              </a:spcBef>
              <a:spcAft>
                <a:spcPts val="800"/>
              </a:spcAft>
              <a:buFont typeface="Arial"/>
              <a:buNone/>
              <a:defRPr sz="1800" baseline="0">
                <a:solidFill>
                  <a:schemeClr val="accent3"/>
                </a:solidFill>
                <a:latin typeface="Avenir LT Com 45 Book"/>
              </a:defRPr>
            </a:lvl5pPr>
          </a:lstStyle>
          <a:p>
            <a:pPr lvl="0"/>
            <a:r>
              <a:rPr lang="en-US" dirty="0"/>
              <a:t>This is a single bullet point</a:t>
            </a:r>
          </a:p>
          <a:p>
            <a:pPr lvl="0"/>
            <a:r>
              <a:rPr lang="en-US" dirty="0"/>
              <a:t>Try to keep bullet list to one level</a:t>
            </a:r>
          </a:p>
          <a:p>
            <a:pPr lvl="0"/>
            <a:r>
              <a:rPr lang="en-US" dirty="0"/>
              <a:t>Bullet lines can go multiple line (See this as an </a:t>
            </a:r>
            <a:br>
              <a:rPr lang="en-US" dirty="0"/>
            </a:br>
            <a:r>
              <a:rPr lang="en-US" dirty="0"/>
              <a:t>example, 24 </a:t>
            </a:r>
            <a:r>
              <a:rPr lang="en-US" dirty="0" err="1"/>
              <a:t>Avenir</a:t>
            </a:r>
            <a:r>
              <a:rPr lang="en-US" dirty="0"/>
              <a:t> 45 Book)</a:t>
            </a:r>
          </a:p>
          <a:p>
            <a:pPr lvl="0"/>
            <a:r>
              <a:rPr lang="en-US" dirty="0"/>
              <a:t>Multiple lines show here </a:t>
            </a:r>
            <a:r>
              <a:rPr lang="en-US" dirty="0" err="1"/>
              <a:t>lorem</a:t>
            </a:r>
            <a:r>
              <a:rPr lang="en-US" dirty="0"/>
              <a:t> </a:t>
            </a:r>
            <a:r>
              <a:rPr lang="en-US" dirty="0" err="1"/>
              <a:t>ipsum</a:t>
            </a:r>
            <a:r>
              <a:rPr lang="en-US" dirty="0"/>
              <a:t> </a:t>
            </a:r>
            <a:r>
              <a:rPr lang="en-US" dirty="0" err="1"/>
              <a:t>reperis</a:t>
            </a:r>
            <a:r>
              <a:rPr lang="en-US" dirty="0"/>
              <a:t> quam sit </a:t>
            </a:r>
            <a:r>
              <a:rPr lang="en-US" dirty="0" err="1"/>
              <a:t>exet</a:t>
            </a:r>
            <a:r>
              <a:rPr lang="en-US" dirty="0"/>
              <a:t> </a:t>
            </a:r>
            <a:r>
              <a:rPr lang="en-US" dirty="0" err="1"/>
              <a:t>berepro</a:t>
            </a:r>
            <a:r>
              <a:rPr lang="en-US" dirty="0"/>
              <a:t> </a:t>
            </a:r>
            <a:r>
              <a:rPr lang="en-US" dirty="0" err="1"/>
              <a:t>mossequ</a:t>
            </a:r>
            <a:r>
              <a:rPr lang="en-US" dirty="0"/>
              <a:t> </a:t>
            </a:r>
            <a:r>
              <a:rPr lang="en-US" dirty="0" err="1"/>
              <a:t>voleseq</a:t>
            </a:r>
            <a:r>
              <a:rPr lang="en-US" dirty="0"/>
              <a:t> </a:t>
            </a:r>
            <a:r>
              <a:rPr lang="en-US" dirty="0" err="1"/>
              <a:t>untem</a:t>
            </a:r>
            <a:r>
              <a:rPr lang="en-US" dirty="0"/>
              <a:t> </a:t>
            </a:r>
            <a:r>
              <a:rPr lang="en-US" dirty="0" err="1"/>
              <a:t>reperis</a:t>
            </a:r>
            <a:r>
              <a:rPr lang="en-US" dirty="0"/>
              <a:t> quae </a:t>
            </a:r>
            <a:r>
              <a:rPr lang="en-US" dirty="0" err="1"/>
              <a:t>deraiasi</a:t>
            </a:r>
            <a:r>
              <a:rPr lang="en-US" dirty="0"/>
              <a:t> id </a:t>
            </a:r>
            <a:r>
              <a:rPr lang="en-US" dirty="0" err="1"/>
              <a:t>quis</a:t>
            </a:r>
            <a:r>
              <a:rPr lang="en-US" dirty="0"/>
              <a:t> et sit as ex quam </a:t>
            </a:r>
            <a:r>
              <a:rPr lang="en-US" dirty="0" err="1"/>
              <a:t>faccus</a:t>
            </a:r>
            <a:r>
              <a:rPr lang="en-US" dirty="0"/>
              <a:t> </a:t>
            </a:r>
            <a:r>
              <a:rPr lang="en-US" dirty="0" err="1"/>
              <a:t>lorem</a:t>
            </a:r>
            <a:r>
              <a:rPr lang="en-US" dirty="0"/>
              <a:t> </a:t>
            </a:r>
            <a:r>
              <a:rPr lang="en-US" dirty="0" err="1"/>
              <a:t>ipsum</a:t>
            </a:r>
            <a:r>
              <a:rPr lang="en-US" dirty="0"/>
              <a:t> </a:t>
            </a:r>
            <a:r>
              <a:rPr lang="en-US" dirty="0" err="1"/>
              <a:t>bearum</a:t>
            </a:r>
            <a:r>
              <a:rPr lang="en-US" dirty="0"/>
              <a:t>.</a:t>
            </a:r>
          </a:p>
          <a:p>
            <a:pPr lvl="0"/>
            <a:endParaRPr lang="en-US" dirty="0"/>
          </a:p>
        </p:txBody>
      </p:sp>
      <p:sp>
        <p:nvSpPr>
          <p:cNvPr id="21" name="Text Placeholder 15"/>
          <p:cNvSpPr>
            <a:spLocks noGrp="1"/>
          </p:cNvSpPr>
          <p:nvPr>
            <p:ph type="body" sz="quarter" idx="12" hasCustomPrompt="1"/>
          </p:nvPr>
        </p:nvSpPr>
        <p:spPr>
          <a:xfrm>
            <a:off x="812800" y="449320"/>
            <a:ext cx="6858000" cy="1143000"/>
          </a:xfrm>
          <a:prstGeom prst="rect">
            <a:avLst/>
          </a:prstGeom>
        </p:spPr>
        <p:txBody>
          <a:bodyPr vert="horz" lIns="0" tIns="0" rIns="0" bIns="0"/>
          <a:lstStyle>
            <a:lvl1pPr marL="0" indent="0">
              <a:lnSpc>
                <a:spcPct val="100000"/>
              </a:lnSpc>
              <a:buFontTx/>
              <a:buNone/>
              <a:defRPr sz="4000" u="none" kern="1200" baseline="0">
                <a:solidFill>
                  <a:schemeClr val="tx1"/>
                </a:solidFill>
                <a:latin typeface="Avenir LT Com 45 Book"/>
              </a:defRPr>
            </a:lvl1pPr>
            <a:lvl2pPr marL="457200" indent="0">
              <a:lnSpc>
                <a:spcPts val="4000"/>
              </a:lnSpc>
              <a:buFontTx/>
              <a:buNone/>
              <a:defRPr sz="4000" u="none" kern="1200" baseline="0">
                <a:solidFill>
                  <a:schemeClr val="tx1"/>
                </a:solidFill>
                <a:latin typeface="Avenir LT Com 45 Book"/>
              </a:defRPr>
            </a:lvl2pPr>
            <a:lvl3pPr marL="914400" indent="0">
              <a:lnSpc>
                <a:spcPts val="4000"/>
              </a:lnSpc>
              <a:buFontTx/>
              <a:buNone/>
              <a:defRPr sz="4000" u="none" kern="1200" baseline="0">
                <a:solidFill>
                  <a:schemeClr val="tx1"/>
                </a:solidFill>
                <a:latin typeface="Avenir LT Com 45 Book"/>
              </a:defRPr>
            </a:lvl3pPr>
            <a:lvl4pPr marL="1371600" indent="0">
              <a:lnSpc>
                <a:spcPts val="4000"/>
              </a:lnSpc>
              <a:buFontTx/>
              <a:buNone/>
              <a:defRPr sz="4000" u="none" kern="1200" baseline="0">
                <a:solidFill>
                  <a:schemeClr val="tx1"/>
                </a:solidFill>
                <a:latin typeface="Avenir LT Com 45 Book"/>
              </a:defRPr>
            </a:lvl4pPr>
            <a:lvl5pPr marL="1828800" indent="0">
              <a:lnSpc>
                <a:spcPts val="4000"/>
              </a:lnSpc>
              <a:buFontTx/>
              <a:buNone/>
              <a:defRPr sz="4000" u="none" kern="1200" baseline="0">
                <a:solidFill>
                  <a:schemeClr val="tx1"/>
                </a:solidFill>
                <a:latin typeface="Avenir LT Com 45 Book"/>
              </a:defRPr>
            </a:lvl5pPr>
          </a:lstStyle>
          <a:p>
            <a:pPr lvl="0"/>
            <a:r>
              <a:rPr lang="en-US" dirty="0"/>
              <a:t>40/40 </a:t>
            </a:r>
            <a:r>
              <a:rPr lang="en-US" dirty="0" err="1"/>
              <a:t>Avenir</a:t>
            </a:r>
            <a:r>
              <a:rPr lang="en-US" dirty="0"/>
              <a:t> 45 Book</a:t>
            </a:r>
            <a:br>
              <a:rPr lang="en-US" dirty="0"/>
            </a:br>
            <a:r>
              <a:rPr lang="en-US" dirty="0"/>
              <a:t>Title can be 2 lines</a:t>
            </a:r>
          </a:p>
        </p:txBody>
      </p:sp>
      <p:pic>
        <p:nvPicPr>
          <p:cNvPr id="11" name="Picture 10" descr="logo_brand_line_full-color.ai"/>
          <p:cNvPicPr>
            <a:picLocks noChangeAspect="1"/>
          </p:cNvPicPr>
          <p:nvPr userDrawn="1"/>
        </p:nvPicPr>
        <p:blipFill rotWithShape="1">
          <a:blip r:embed="rId2">
            <a:extLst>
              <a:ext uri="{28A0092B-C50C-407E-A947-70E740481C1C}">
                <a14:useLocalDpi xmlns:a14="http://schemas.microsoft.com/office/drawing/2010/main" val="0"/>
              </a:ext>
            </a:extLst>
          </a:blip>
          <a:srcRect b="47409"/>
          <a:stretch/>
        </p:blipFill>
        <p:spPr>
          <a:xfrm>
            <a:off x="181910" y="6120181"/>
            <a:ext cx="2120900" cy="517743"/>
          </a:xfrm>
          <a:prstGeom prst="rect">
            <a:avLst/>
          </a:prstGeom>
        </p:spPr>
      </p:pic>
      <p:sp>
        <p:nvSpPr>
          <p:cNvPr id="12" name="Text Placeholder 12"/>
          <p:cNvSpPr>
            <a:spLocks noGrp="1"/>
          </p:cNvSpPr>
          <p:nvPr>
            <p:ph type="body" sz="quarter" idx="10" hasCustomPrompt="1"/>
          </p:nvPr>
        </p:nvSpPr>
        <p:spPr>
          <a:xfrm>
            <a:off x="2927048" y="6386087"/>
            <a:ext cx="5370814" cy="219991"/>
          </a:xfrm>
          <a:prstGeom prst="rect">
            <a:avLst/>
          </a:prstGeom>
        </p:spPr>
        <p:txBody>
          <a:bodyPr vert="horz" lIns="0" tIns="0" rIns="0" bIns="0"/>
          <a:lstStyle>
            <a:lvl1pPr marL="0" indent="0" algn="r">
              <a:spcBef>
                <a:spcPts val="0"/>
              </a:spcBef>
              <a:buFontTx/>
              <a:buNone/>
              <a:defRPr sz="900" baseline="0">
                <a:solidFill>
                  <a:schemeClr val="accent3"/>
                </a:solidFill>
                <a:latin typeface="Avenir LT Com 45 Book"/>
              </a:defRPr>
            </a:lvl1pPr>
          </a:lstStyle>
          <a:p>
            <a:pPr lvl="0"/>
            <a:r>
              <a:rPr lang="en-US" dirty="0"/>
              <a:t>Presentation Title Here</a:t>
            </a:r>
          </a:p>
        </p:txBody>
      </p:sp>
      <p:sp>
        <p:nvSpPr>
          <p:cNvPr id="17" name="Text Placeholder 12"/>
          <p:cNvSpPr>
            <a:spLocks noGrp="1"/>
          </p:cNvSpPr>
          <p:nvPr>
            <p:ph type="body" sz="quarter" idx="11" hasCustomPrompt="1"/>
          </p:nvPr>
        </p:nvSpPr>
        <p:spPr>
          <a:xfrm flipH="1">
            <a:off x="8477841" y="6379053"/>
            <a:ext cx="483275" cy="219991"/>
          </a:xfrm>
          <a:prstGeom prst="rect">
            <a:avLst/>
          </a:prstGeom>
        </p:spPr>
        <p:txBody>
          <a:bodyPr vert="horz" lIns="0" tIns="0" rIns="0" bIns="0"/>
          <a:lstStyle>
            <a:lvl1pPr marL="0" indent="0" algn="l">
              <a:spcBef>
                <a:spcPts val="0"/>
              </a:spcBef>
              <a:buFontTx/>
              <a:buNone/>
              <a:defRPr sz="900" baseline="0">
                <a:solidFill>
                  <a:schemeClr val="bg2"/>
                </a:solidFill>
                <a:latin typeface="Avenir LT Com 85 Heavy"/>
              </a:defRPr>
            </a:lvl1pPr>
          </a:lstStyle>
          <a:p>
            <a:pPr lvl="0"/>
            <a:fld id="{499D79CC-0155-3347-802A-44BD69AAAD61}" type="slidenum">
              <a:rPr lang="en-US" sz="900" baseline="0" smtClean="0">
                <a:solidFill>
                  <a:schemeClr val="bg2"/>
                </a:solidFill>
                <a:latin typeface="Avenir LT Com 85 Heavy"/>
              </a:rPr>
              <a:pPr lvl="0"/>
              <a:t>‹#›</a:t>
            </a:fld>
            <a:endParaRPr lang="en-US" dirty="0"/>
          </a:p>
        </p:txBody>
      </p:sp>
    </p:spTree>
    <p:extLst>
      <p:ext uri="{BB962C8B-B14F-4D97-AF65-F5344CB8AC3E}">
        <p14:creationId xmlns:p14="http://schemas.microsoft.com/office/powerpoint/2010/main" val="4015310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4.jp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15668" y="1057619"/>
            <a:ext cx="7765623" cy="702019"/>
          </a:xfrm>
        </p:spPr>
        <p:txBody>
          <a:bodyPr/>
          <a:lstStyle/>
          <a:p>
            <a:r>
              <a:rPr lang="en-US" dirty="0"/>
              <a:t>Climate-Smart Land Trusts</a:t>
            </a:r>
          </a:p>
        </p:txBody>
      </p:sp>
      <p:sp>
        <p:nvSpPr>
          <p:cNvPr id="3" name="Text Placeholder 2"/>
          <p:cNvSpPr>
            <a:spLocks noGrp="1"/>
          </p:cNvSpPr>
          <p:nvPr>
            <p:ph type="body" sz="quarter" idx="11"/>
          </p:nvPr>
        </p:nvSpPr>
        <p:spPr>
          <a:xfrm>
            <a:off x="815669" y="2384046"/>
            <a:ext cx="6858000" cy="514350"/>
          </a:xfrm>
        </p:spPr>
        <p:txBody>
          <a:bodyPr/>
          <a:lstStyle/>
          <a:p>
            <a:r>
              <a:rPr lang="en-US" dirty="0"/>
              <a:t>Marian Vernon</a:t>
            </a:r>
          </a:p>
          <a:p>
            <a:r>
              <a:rPr lang="en-US" dirty="0"/>
              <a:t>Sierra Meadow Adaptation Leader</a:t>
            </a:r>
          </a:p>
          <a:p>
            <a:r>
              <a:rPr lang="en-US" dirty="0"/>
              <a:t>March 6, 2018</a:t>
            </a:r>
          </a:p>
        </p:txBody>
      </p:sp>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3578" b="13578"/>
          <a:stretch>
            <a:fillRect/>
          </a:stretch>
        </p:blipFill>
        <p:spPr>
          <a:xfrm>
            <a:off x="815668" y="3397250"/>
            <a:ext cx="2514600" cy="2104296"/>
          </a:xfrm>
        </p:spPr>
      </p:pic>
      <p:pic>
        <p:nvPicPr>
          <p:cNvPr id="8" name="Picture Placeholder 7"/>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8144" b="8144"/>
          <a:stretch>
            <a:fillRect/>
          </a:stretch>
        </p:blipFill>
        <p:spPr/>
      </p:pic>
      <p:pic>
        <p:nvPicPr>
          <p:cNvPr id="9" name="Picture Placeholder 8"/>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5204" r="5204"/>
          <a:stretch>
            <a:fillRect/>
          </a:stretch>
        </p:blipFill>
        <p:spPr/>
      </p:pic>
    </p:spTree>
    <p:extLst>
      <p:ext uri="{BB962C8B-B14F-4D97-AF65-F5344CB8AC3E}">
        <p14:creationId xmlns:p14="http://schemas.microsoft.com/office/powerpoint/2010/main" val="1111490590"/>
      </p:ext>
    </p:extLst>
  </p:cSld>
  <p:clrMapOvr>
    <a:masterClrMapping/>
  </p:clrMapOvr>
  <mc:AlternateContent xmlns:mc="http://schemas.openxmlformats.org/markup-compatibility/2006" xmlns:p14="http://schemas.microsoft.com/office/powerpoint/2010/main">
    <mc:Choice Requires="p14">
      <p:transition spd="slow" p14:dur="2000" advTm="106545"/>
    </mc:Choice>
    <mc:Fallback xmlns="">
      <p:transition spd="slow" advTm="10654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outerShdw blurRad="50800" dist="50800" dir="5400000" algn="ctr" rotWithShape="0">
              <a:srgbClr val="000000">
                <a:alpha val="0"/>
              </a:srgbClr>
            </a:outerShdw>
          </a:effectLst>
        </p:spPr>
      </p:pic>
      <p:sp>
        <p:nvSpPr>
          <p:cNvPr id="2" name="Text Placeholder 1"/>
          <p:cNvSpPr>
            <a:spLocks noGrp="1"/>
          </p:cNvSpPr>
          <p:nvPr>
            <p:ph type="body" sz="quarter" idx="10"/>
          </p:nvPr>
        </p:nvSpPr>
        <p:spPr/>
        <p:txBody>
          <a:bodyPr/>
          <a:lstStyle/>
          <a:p>
            <a:endParaRPr lang="en-US" dirty="0"/>
          </a:p>
        </p:txBody>
      </p:sp>
      <p:sp>
        <p:nvSpPr>
          <p:cNvPr id="3" name="Text Placeholder 2"/>
          <p:cNvSpPr>
            <a:spLocks noGrp="1"/>
          </p:cNvSpPr>
          <p:nvPr>
            <p:ph type="body" sz="quarter" idx="11"/>
          </p:nvPr>
        </p:nvSpPr>
        <p:spPr/>
        <p:txBody>
          <a:bodyPr/>
          <a:lstStyle/>
          <a:p>
            <a:endParaRPr lang="en-US"/>
          </a:p>
        </p:txBody>
      </p:sp>
      <p:sp>
        <p:nvSpPr>
          <p:cNvPr id="5" name="Text Placeholder 4"/>
          <p:cNvSpPr>
            <a:spLocks noGrp="1"/>
          </p:cNvSpPr>
          <p:nvPr>
            <p:ph type="body" sz="quarter" idx="12"/>
          </p:nvPr>
        </p:nvSpPr>
        <p:spPr>
          <a:xfrm>
            <a:off x="929178" y="987619"/>
            <a:ext cx="6858000" cy="1143000"/>
          </a:xfrm>
        </p:spPr>
        <p:txBody>
          <a:bodyPr/>
          <a:lstStyle/>
          <a:p>
            <a:pPr algn="ctr"/>
            <a:r>
              <a:rPr lang="en-US" dirty="0">
                <a:solidFill>
                  <a:schemeClr val="bg1"/>
                </a:solidFill>
              </a:rPr>
              <a:t>Thank you!</a:t>
            </a:r>
          </a:p>
          <a:p>
            <a:pPr algn="ctr"/>
            <a:r>
              <a:rPr lang="en-US" sz="2000" dirty="0">
                <a:solidFill>
                  <a:schemeClr val="bg1"/>
                </a:solidFill>
              </a:rPr>
              <a:t>Marian Vernon</a:t>
            </a:r>
          </a:p>
          <a:p>
            <a:pPr algn="ctr"/>
            <a:r>
              <a:rPr lang="en-US" sz="2000" dirty="0">
                <a:solidFill>
                  <a:schemeClr val="bg1"/>
                </a:solidFill>
              </a:rPr>
              <a:t>Sierra Meadow Adaptation Leader</a:t>
            </a:r>
          </a:p>
          <a:p>
            <a:pPr algn="ctr"/>
            <a:r>
              <a:rPr lang="en-US" sz="2000" dirty="0">
                <a:solidFill>
                  <a:schemeClr val="bg1"/>
                </a:solidFill>
              </a:rPr>
              <a:t>Point Blue Conservation Science</a:t>
            </a:r>
          </a:p>
          <a:p>
            <a:pPr algn="ctr"/>
            <a:r>
              <a:rPr lang="en-US" sz="2000" dirty="0">
                <a:solidFill>
                  <a:schemeClr val="bg1"/>
                </a:solidFill>
              </a:rPr>
              <a:t>mvernon@pointblue.org</a:t>
            </a:r>
          </a:p>
        </p:txBody>
      </p:sp>
    </p:spTree>
    <p:extLst>
      <p:ext uri="{BB962C8B-B14F-4D97-AF65-F5344CB8AC3E}">
        <p14:creationId xmlns:p14="http://schemas.microsoft.com/office/powerpoint/2010/main" val="2906205669"/>
      </p:ext>
    </p:extLst>
  </p:cSld>
  <p:clrMapOvr>
    <a:masterClrMapping/>
  </p:clrMapOvr>
  <mc:AlternateContent xmlns:mc="http://schemas.openxmlformats.org/markup-compatibility/2006" xmlns:p14="http://schemas.microsoft.com/office/powerpoint/2010/main">
    <mc:Choice Requires="p14">
      <p:transition spd="slow" p14:dur="2000" advTm="12027"/>
    </mc:Choice>
    <mc:Fallback xmlns="">
      <p:transition spd="slow" advTm="1202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9"/>
          </p:nvPr>
        </p:nvPicPr>
        <p:blipFill rotWithShape="1">
          <a:blip r:embed="rId3">
            <a:extLst>
              <a:ext uri="{28A0092B-C50C-407E-A947-70E740481C1C}">
                <a14:useLocalDpi xmlns:a14="http://schemas.microsoft.com/office/drawing/2010/main" val="0"/>
              </a:ext>
            </a:extLst>
          </a:blip>
          <a:srcRect l="642" t="5778" b="7337"/>
          <a:stretch/>
        </p:blipFill>
        <p:spPr>
          <a:xfrm>
            <a:off x="4598895" y="1476803"/>
            <a:ext cx="4355188" cy="4872720"/>
          </a:xfrm>
        </p:spPr>
      </p:pic>
      <p:sp>
        <p:nvSpPr>
          <p:cNvPr id="11" name="Text Placeholder 10"/>
          <p:cNvSpPr>
            <a:spLocks noGrp="1"/>
          </p:cNvSpPr>
          <p:nvPr>
            <p:ph type="body" sz="quarter" idx="15"/>
          </p:nvPr>
        </p:nvSpPr>
        <p:spPr>
          <a:xfrm>
            <a:off x="299092" y="1713703"/>
            <a:ext cx="4407379" cy="3326571"/>
          </a:xfrm>
          <a:noFill/>
        </p:spPr>
        <p:txBody>
          <a:bodyPr/>
          <a:lstStyle/>
          <a:p>
            <a:pPr marL="0" indent="0">
              <a:buNone/>
            </a:pPr>
            <a:endParaRPr lang="en-US" dirty="0"/>
          </a:p>
          <a:p>
            <a:r>
              <a:rPr lang="en-US" dirty="0"/>
              <a:t>Impacts conservation values across landscape and future priorities</a:t>
            </a:r>
          </a:p>
          <a:p>
            <a:endParaRPr lang="en-US" dirty="0"/>
          </a:p>
          <a:p>
            <a:r>
              <a:rPr lang="en-US" dirty="0"/>
              <a:t>Need to adapt to ensure conservation values protected in perpetuity </a:t>
            </a:r>
          </a:p>
          <a:p>
            <a:pPr marL="0" indent="0">
              <a:buNone/>
            </a:pPr>
            <a:endParaRPr lang="en-US" dirty="0"/>
          </a:p>
          <a:p>
            <a:pPr marL="0" indent="0">
              <a:buNone/>
            </a:pPr>
            <a:endParaRPr lang="en-US" dirty="0"/>
          </a:p>
        </p:txBody>
      </p:sp>
      <p:sp>
        <p:nvSpPr>
          <p:cNvPr id="10" name="Text Placeholder 9"/>
          <p:cNvSpPr>
            <a:spLocks noGrp="1"/>
          </p:cNvSpPr>
          <p:nvPr>
            <p:ph type="body" sz="quarter" idx="12"/>
          </p:nvPr>
        </p:nvSpPr>
        <p:spPr>
          <a:xfrm>
            <a:off x="299092" y="67052"/>
            <a:ext cx="7920234" cy="1143000"/>
          </a:xfrm>
        </p:spPr>
        <p:txBody>
          <a:bodyPr/>
          <a:lstStyle/>
          <a:p>
            <a:r>
              <a:rPr lang="en-US" dirty="0"/>
              <a:t>Why should your land trust care about climate change? </a:t>
            </a:r>
          </a:p>
        </p:txBody>
      </p:sp>
      <p:sp>
        <p:nvSpPr>
          <p:cNvPr id="8" name="Text Placeholder 7"/>
          <p:cNvSpPr>
            <a:spLocks noGrp="1"/>
          </p:cNvSpPr>
          <p:nvPr>
            <p:ph type="body" sz="quarter" idx="10"/>
          </p:nvPr>
        </p:nvSpPr>
        <p:spPr/>
        <p:txBody>
          <a:bodyPr/>
          <a:lstStyle/>
          <a:p>
            <a:endParaRPr lang="en-US" dirty="0"/>
          </a:p>
        </p:txBody>
      </p:sp>
      <p:sp>
        <p:nvSpPr>
          <p:cNvPr id="9" name="Text Placeholder 8"/>
          <p:cNvSpPr>
            <a:spLocks noGrp="1"/>
          </p:cNvSpPr>
          <p:nvPr>
            <p:ph type="body" sz="quarter" idx="11"/>
          </p:nvPr>
        </p:nvSpPr>
        <p:spPr/>
        <p:txBody>
          <a:bodyPr/>
          <a:lstStyle/>
          <a:p>
            <a:r>
              <a:rPr lang="en-US" dirty="0"/>
              <a:t>4</a:t>
            </a:r>
          </a:p>
        </p:txBody>
      </p:sp>
    </p:spTree>
    <p:extLst>
      <p:ext uri="{BB962C8B-B14F-4D97-AF65-F5344CB8AC3E}">
        <p14:creationId xmlns:p14="http://schemas.microsoft.com/office/powerpoint/2010/main" val="2224434193"/>
      </p:ext>
    </p:extLst>
  </p:cSld>
  <p:clrMapOvr>
    <a:masterClrMapping/>
  </p:clrMapOvr>
  <mc:AlternateContent xmlns:mc="http://schemas.openxmlformats.org/markup-compatibility/2006" xmlns:p14="http://schemas.microsoft.com/office/powerpoint/2010/main">
    <mc:Choice Requires="p14">
      <p:transition spd="slow" p14:dur="2000" advTm="175262"/>
    </mc:Choice>
    <mc:Fallback xmlns="">
      <p:transition spd="slow" advTm="17526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812800" y="1378175"/>
            <a:ext cx="4227551" cy="4028057"/>
          </a:xfrm>
        </p:spPr>
        <p:txBody>
          <a:bodyPr/>
          <a:lstStyle/>
          <a:p>
            <a:r>
              <a:rPr lang="en-US" dirty="0"/>
              <a:t>Introduce Point Blue’s work on climate-smart land trusts</a:t>
            </a:r>
          </a:p>
          <a:p>
            <a:pPr marL="0" indent="0">
              <a:buNone/>
            </a:pPr>
            <a:endParaRPr lang="en-US" dirty="0"/>
          </a:p>
          <a:p>
            <a:r>
              <a:rPr lang="en-US" dirty="0"/>
              <a:t>Demonstrate how climate-smart principles can be adapted for land trusts </a:t>
            </a:r>
          </a:p>
          <a:p>
            <a:pPr marL="0" indent="0">
              <a:buNone/>
            </a:pPr>
            <a:endParaRPr lang="en-US" dirty="0"/>
          </a:p>
          <a:p>
            <a:r>
              <a:rPr lang="en-US" dirty="0"/>
              <a:t>Get feedback on approach</a:t>
            </a:r>
          </a:p>
        </p:txBody>
      </p:sp>
      <p:sp>
        <p:nvSpPr>
          <p:cNvPr id="3" name="Text Placeholder 2"/>
          <p:cNvSpPr>
            <a:spLocks noGrp="1"/>
          </p:cNvSpPr>
          <p:nvPr>
            <p:ph type="body" sz="quarter" idx="12"/>
          </p:nvPr>
        </p:nvSpPr>
        <p:spPr>
          <a:xfrm>
            <a:off x="812800" y="449319"/>
            <a:ext cx="6858000" cy="1330243"/>
          </a:xfrm>
        </p:spPr>
        <p:txBody>
          <a:bodyPr/>
          <a:lstStyle/>
          <a:p>
            <a:r>
              <a:rPr lang="en-US" dirty="0"/>
              <a:t>Introduction and Purpose</a:t>
            </a:r>
          </a:p>
        </p:txBody>
      </p:sp>
      <p:sp>
        <p:nvSpPr>
          <p:cNvPr id="4" name="Text Placeholder 3"/>
          <p:cNvSpPr>
            <a:spLocks noGrp="1"/>
          </p:cNvSpPr>
          <p:nvPr>
            <p:ph type="body" sz="quarter" idx="10"/>
          </p:nvPr>
        </p:nvSpPr>
        <p:spPr/>
        <p:txBody>
          <a:bodyPr/>
          <a:lstStyle/>
          <a:p>
            <a:r>
              <a:rPr lang="en-US" dirty="0"/>
              <a:t>Climate-Smart Land Trusts</a:t>
            </a:r>
          </a:p>
        </p:txBody>
      </p:sp>
      <p:sp>
        <p:nvSpPr>
          <p:cNvPr id="5" name="Text Placeholder 4"/>
          <p:cNvSpPr>
            <a:spLocks noGrp="1"/>
          </p:cNvSpPr>
          <p:nvPr>
            <p:ph type="body" sz="quarter" idx="1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3018" y="1387217"/>
            <a:ext cx="3635347" cy="4709794"/>
          </a:xfrm>
          <a:prstGeom prst="rect">
            <a:avLst/>
          </a:prstGeom>
        </p:spPr>
      </p:pic>
    </p:spTree>
    <p:extLst>
      <p:ext uri="{BB962C8B-B14F-4D97-AF65-F5344CB8AC3E}">
        <p14:creationId xmlns:p14="http://schemas.microsoft.com/office/powerpoint/2010/main" val="3668595192"/>
      </p:ext>
    </p:extLst>
  </p:cSld>
  <p:clrMapOvr>
    <a:masterClrMapping/>
  </p:clrMapOvr>
  <mc:AlternateContent xmlns:mc="http://schemas.openxmlformats.org/markup-compatibility/2006" xmlns:p14="http://schemas.microsoft.com/office/powerpoint/2010/main">
    <mc:Choice Requires="p14">
      <p:transition spd="slow" p14:dur="2000" advTm="36132"/>
    </mc:Choice>
    <mc:Fallback xmlns="">
      <p:transition spd="slow" advTm="3613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762000" y="1295400"/>
            <a:ext cx="7916334" cy="967317"/>
          </a:xfrm>
        </p:spPr>
        <p:txBody>
          <a:bodyPr/>
          <a:lstStyle/>
          <a:p>
            <a:pPr>
              <a:lnSpc>
                <a:spcPct val="100000"/>
              </a:lnSpc>
            </a:pPr>
            <a:r>
              <a:rPr lang="en-US" sz="2400" dirty="0"/>
              <a:t>Working to reduce impacts of environmental change and develop nature-based solutions for people and wildlife.</a:t>
            </a:r>
          </a:p>
        </p:txBody>
      </p:sp>
      <p:sp>
        <p:nvSpPr>
          <p:cNvPr id="3" name="Text Placeholder 2"/>
          <p:cNvSpPr>
            <a:spLocks noGrp="1"/>
          </p:cNvSpPr>
          <p:nvPr>
            <p:ph type="body" sz="quarter" idx="12"/>
          </p:nvPr>
        </p:nvSpPr>
        <p:spPr>
          <a:xfrm>
            <a:off x="812800" y="449320"/>
            <a:ext cx="6858000" cy="617480"/>
          </a:xfrm>
        </p:spPr>
        <p:txBody>
          <a:bodyPr/>
          <a:lstStyle/>
          <a:p>
            <a:r>
              <a:rPr lang="en-US" dirty="0"/>
              <a:t>Point Blue</a:t>
            </a:r>
          </a:p>
        </p:txBody>
      </p:sp>
      <p:sp>
        <p:nvSpPr>
          <p:cNvPr id="4" name="Text Placeholder 3"/>
          <p:cNvSpPr>
            <a:spLocks noGrp="1"/>
          </p:cNvSpPr>
          <p:nvPr>
            <p:ph type="body" sz="quarter" idx="15"/>
          </p:nvPr>
        </p:nvSpPr>
        <p:spPr>
          <a:xfrm>
            <a:off x="762000" y="2453632"/>
            <a:ext cx="3810000" cy="2778125"/>
          </a:xfrm>
        </p:spPr>
        <p:txBody>
          <a:bodyPr/>
          <a:lstStyle/>
          <a:p>
            <a:pPr>
              <a:lnSpc>
                <a:spcPct val="100000"/>
              </a:lnSpc>
            </a:pPr>
            <a:r>
              <a:rPr lang="en-US" dirty="0"/>
              <a:t>Founded in 1965 </a:t>
            </a:r>
          </a:p>
          <a:p>
            <a:pPr>
              <a:lnSpc>
                <a:spcPct val="100000"/>
              </a:lnSpc>
            </a:pPr>
            <a:r>
              <a:rPr lang="en-US" dirty="0"/>
              <a:t>Based in Petaluma, CA</a:t>
            </a:r>
          </a:p>
          <a:p>
            <a:pPr>
              <a:lnSpc>
                <a:spcPct val="100000"/>
              </a:lnSpc>
            </a:pPr>
            <a:r>
              <a:rPr lang="en-US" dirty="0"/>
              <a:t>Work on conservation of terrestrial and marine ecosystems</a:t>
            </a:r>
          </a:p>
          <a:p>
            <a:pPr>
              <a:lnSpc>
                <a:spcPct val="100000"/>
              </a:lnSpc>
            </a:pPr>
            <a:r>
              <a:rPr lang="en-US" dirty="0"/>
              <a:t>140+ staff and seasonal scientists</a:t>
            </a:r>
          </a:p>
        </p:txBody>
      </p:sp>
      <p:sp>
        <p:nvSpPr>
          <p:cNvPr id="5" name="Text Placeholder 4"/>
          <p:cNvSpPr>
            <a:spLocks noGrp="1"/>
          </p:cNvSpPr>
          <p:nvPr>
            <p:ph type="body" sz="quarter" idx="10"/>
          </p:nvPr>
        </p:nvSpPr>
        <p:spPr/>
        <p:txBody>
          <a:bodyPr/>
          <a:lstStyle/>
          <a:p>
            <a:r>
              <a:rPr lang="en-US" dirty="0"/>
              <a:t>Climate-Smart Land Trusts</a:t>
            </a:r>
          </a:p>
        </p:txBody>
      </p:sp>
      <p:sp>
        <p:nvSpPr>
          <p:cNvPr id="6" name="Text Placeholder 5"/>
          <p:cNvSpPr>
            <a:spLocks noGrp="1"/>
          </p:cNvSpPr>
          <p:nvPr>
            <p:ph type="body" sz="quarter" idx="11"/>
          </p:nvPr>
        </p:nvSpPr>
        <p:spPr/>
        <p:txBody>
          <a:bodyPr/>
          <a:lstStyle/>
          <a:p>
            <a:endParaRPr lang="en-US"/>
          </a:p>
        </p:txBody>
      </p:sp>
      <p:pic>
        <p:nvPicPr>
          <p:cNvPr id="7" name="Picture 6" descr="Alicia and Jenna.JPG"/>
          <p:cNvPicPr>
            <a:picLocks noChangeAspect="1"/>
          </p:cNvPicPr>
          <p:nvPr/>
        </p:nvPicPr>
        <p:blipFill>
          <a:blip r:embed="rId3" cstate="print"/>
          <a:stretch>
            <a:fillRect/>
          </a:stretch>
        </p:blipFill>
        <p:spPr>
          <a:xfrm>
            <a:off x="4876800" y="2453632"/>
            <a:ext cx="3886200" cy="2590800"/>
          </a:xfrm>
          <a:prstGeom prst="rect">
            <a:avLst/>
          </a:prstGeom>
        </p:spPr>
      </p:pic>
    </p:spTree>
    <p:extLst>
      <p:ext uri="{BB962C8B-B14F-4D97-AF65-F5344CB8AC3E}">
        <p14:creationId xmlns:p14="http://schemas.microsoft.com/office/powerpoint/2010/main" val="1602217418"/>
      </p:ext>
    </p:extLst>
  </p:cSld>
  <p:clrMapOvr>
    <a:masterClrMapping/>
  </p:clrMapOvr>
  <mc:AlternateContent xmlns:mc="http://schemas.openxmlformats.org/markup-compatibility/2006" xmlns:p14="http://schemas.microsoft.com/office/powerpoint/2010/main">
    <mc:Choice Requires="p14">
      <p:transition spd="slow" p14:dur="2000" advTm="77125"/>
    </mc:Choice>
    <mc:Fallback xmlns="">
      <p:transition spd="slow" advTm="771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464473" y="1613095"/>
            <a:ext cx="3643894" cy="4242452"/>
          </a:xfrm>
        </p:spPr>
        <p:txBody>
          <a:bodyPr/>
          <a:lstStyle/>
          <a:p>
            <a:r>
              <a:rPr lang="en-US" dirty="0"/>
              <a:t>Land plays a role in mitigation and adaptation </a:t>
            </a:r>
          </a:p>
          <a:p>
            <a:pPr marL="0" indent="0">
              <a:buNone/>
            </a:pPr>
            <a:endParaRPr lang="en-US" dirty="0"/>
          </a:p>
          <a:p>
            <a:r>
              <a:rPr lang="en-US" dirty="0"/>
              <a:t>Nimbleness and flexibility to test innovative solutions </a:t>
            </a:r>
          </a:p>
          <a:p>
            <a:endParaRPr lang="en-US" dirty="0"/>
          </a:p>
          <a:p>
            <a:r>
              <a:rPr lang="en-US" dirty="0"/>
              <a:t>Living laboratories</a:t>
            </a:r>
          </a:p>
          <a:p>
            <a:endParaRPr lang="en-US" dirty="0"/>
          </a:p>
          <a:p>
            <a:endParaRPr lang="en-US" dirty="0"/>
          </a:p>
          <a:p>
            <a:pPr marL="0" indent="0">
              <a:buNone/>
            </a:pPr>
            <a:endParaRPr lang="en-US" dirty="0"/>
          </a:p>
        </p:txBody>
      </p:sp>
      <p:sp>
        <p:nvSpPr>
          <p:cNvPr id="3" name="Text Placeholder 2"/>
          <p:cNvSpPr>
            <a:spLocks noGrp="1"/>
          </p:cNvSpPr>
          <p:nvPr>
            <p:ph type="body" sz="quarter" idx="12"/>
          </p:nvPr>
        </p:nvSpPr>
        <p:spPr>
          <a:xfrm>
            <a:off x="464473" y="184469"/>
            <a:ext cx="8346520" cy="779874"/>
          </a:xfrm>
        </p:spPr>
        <p:txBody>
          <a:bodyPr/>
          <a:lstStyle/>
          <a:p>
            <a:r>
              <a:rPr lang="en-US" dirty="0"/>
              <a:t>What role can your land trust play in combating climate change?</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pic>
        <p:nvPicPr>
          <p:cNvPr id="9" name="Picture 2" descr="Image result for tidal marsh california"/>
          <p:cNvPicPr>
            <a:picLocks noChangeAspect="1" noChangeArrowheads="1"/>
          </p:cNvPicPr>
          <p:nvPr/>
        </p:nvPicPr>
        <p:blipFill rotWithShape="1">
          <a:blip r:embed="rId3">
            <a:extLst>
              <a:ext uri="{28A0092B-C50C-407E-A947-70E740481C1C}">
                <a14:useLocalDpi xmlns:a14="http://schemas.microsoft.com/office/drawing/2010/main" val="0"/>
              </a:ext>
            </a:extLst>
          </a:blip>
          <a:srcRect t="33815" b="-311"/>
          <a:stretch/>
        </p:blipFill>
        <p:spPr bwMode="auto">
          <a:xfrm>
            <a:off x="4307788" y="1613095"/>
            <a:ext cx="4653328" cy="30700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307788" y="4760172"/>
            <a:ext cx="4455585" cy="515389"/>
          </a:xfrm>
          <a:prstGeom prst="rect">
            <a:avLst/>
          </a:prstGeom>
          <a:noFill/>
        </p:spPr>
        <p:txBody>
          <a:bodyPr wrap="square" lIns="0" tIns="0" rIns="0" bIns="0" rtlCol="0" anchor="t" anchorCtr="0">
            <a:noAutofit/>
          </a:bodyPr>
          <a:lstStyle/>
          <a:p>
            <a:pPr marL="0" indent="0">
              <a:lnSpc>
                <a:spcPts val="2400"/>
              </a:lnSpc>
              <a:spcAft>
                <a:spcPts val="1400"/>
              </a:spcAft>
            </a:pPr>
            <a:r>
              <a:rPr lang="en-US" dirty="0">
                <a:solidFill>
                  <a:schemeClr val="accent3"/>
                </a:solidFill>
                <a:latin typeface="Avenir LT Com 45 Book"/>
              </a:rPr>
              <a:t>Protecting and restoring tidal marshes can help buffer against sea level rise and sequester carbon.</a:t>
            </a:r>
            <a:endParaRPr lang="en-US" sz="1800" dirty="0">
              <a:solidFill>
                <a:schemeClr val="accent3"/>
              </a:solidFill>
              <a:latin typeface="Avenir LT Com 45 Book"/>
            </a:endParaRPr>
          </a:p>
        </p:txBody>
      </p:sp>
    </p:spTree>
    <p:extLst>
      <p:ext uri="{BB962C8B-B14F-4D97-AF65-F5344CB8AC3E}">
        <p14:creationId xmlns:p14="http://schemas.microsoft.com/office/powerpoint/2010/main" val="4018690107"/>
      </p:ext>
    </p:extLst>
  </p:cSld>
  <p:clrMapOvr>
    <a:masterClrMapping/>
  </p:clrMapOvr>
  <mc:AlternateContent xmlns:mc="http://schemas.openxmlformats.org/markup-compatibility/2006" xmlns:p14="http://schemas.microsoft.com/office/powerpoint/2010/main">
    <mc:Choice Requires="p14">
      <p:transition spd="slow" p14:dur="2000" advTm="183917"/>
    </mc:Choice>
    <mc:Fallback xmlns="">
      <p:transition spd="slow" advTm="1839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7281" y="357727"/>
            <a:ext cx="8004655" cy="1330243"/>
          </a:xfrm>
        </p:spPr>
        <p:txBody>
          <a:bodyPr/>
          <a:lstStyle/>
          <a:p>
            <a:r>
              <a:rPr lang="en-US" dirty="0"/>
              <a:t>What would climate-smart land trusts look like? </a:t>
            </a:r>
          </a:p>
        </p:txBody>
      </p:sp>
      <p:sp>
        <p:nvSpPr>
          <p:cNvPr id="4" name="Text Placeholder 3"/>
          <p:cNvSpPr>
            <a:spLocks noGrp="1"/>
          </p:cNvSpPr>
          <p:nvPr>
            <p:ph type="body" sz="quarter" idx="10"/>
          </p:nvPr>
        </p:nvSpPr>
        <p:spPr/>
        <p:txBody>
          <a:bodyPr/>
          <a:lstStyle/>
          <a:p>
            <a:endParaRPr lang="en-US"/>
          </a:p>
        </p:txBody>
      </p:sp>
      <p:sp>
        <p:nvSpPr>
          <p:cNvPr id="5" name="Text Placeholder 4"/>
          <p:cNvSpPr>
            <a:spLocks noGrp="1"/>
          </p:cNvSpPr>
          <p:nvPr>
            <p:ph type="body" sz="quarter" idx="11"/>
          </p:nvPr>
        </p:nvSpPr>
        <p:spPr/>
        <p:txBody>
          <a:bodyPr/>
          <a:lstStyle/>
          <a:p>
            <a:endParaRPr lang="en-US"/>
          </a:p>
        </p:txBody>
      </p:sp>
      <p:graphicFrame>
        <p:nvGraphicFramePr>
          <p:cNvPr id="11" name="Diagram 10"/>
          <p:cNvGraphicFramePr/>
          <p:nvPr>
            <p:extLst>
              <p:ext uri="{D42A27DB-BD31-4B8C-83A1-F6EECF244321}">
                <p14:modId xmlns:p14="http://schemas.microsoft.com/office/powerpoint/2010/main" val="3589161877"/>
              </p:ext>
            </p:extLst>
          </p:nvPr>
        </p:nvGraphicFramePr>
        <p:xfrm>
          <a:off x="757940" y="1979182"/>
          <a:ext cx="6307878" cy="41404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9971217"/>
      </p:ext>
    </p:extLst>
  </p:cSld>
  <p:clrMapOvr>
    <a:masterClrMapping/>
  </p:clrMapOvr>
  <mc:AlternateContent xmlns:mc="http://schemas.openxmlformats.org/markup-compatibility/2006" xmlns:p14="http://schemas.microsoft.com/office/powerpoint/2010/main">
    <mc:Choice Requires="p14">
      <p:transition spd="slow" p14:dur="2000" advTm="82894"/>
    </mc:Choice>
    <mc:Fallback xmlns="">
      <p:transition spd="slow" advTm="8289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5"/>
          </p:nvPr>
        </p:nvSpPr>
        <p:spPr>
          <a:xfrm>
            <a:off x="330661" y="1284422"/>
            <a:ext cx="4515699" cy="3994952"/>
          </a:xfrm>
        </p:spPr>
        <p:txBody>
          <a:bodyPr/>
          <a:lstStyle/>
          <a:p>
            <a:pPr marL="0" indent="0">
              <a:buNone/>
            </a:pPr>
            <a:r>
              <a:rPr lang="en-US" dirty="0"/>
              <a:t>Incorporate future climate to:</a:t>
            </a:r>
          </a:p>
          <a:p>
            <a:pPr marL="0" indent="0">
              <a:buNone/>
            </a:pPr>
            <a:r>
              <a:rPr lang="en-US" dirty="0"/>
              <a:t> </a:t>
            </a:r>
          </a:p>
          <a:p>
            <a:r>
              <a:rPr lang="en-US" dirty="0"/>
              <a:t>Reevaluate priorities &amp; goals</a:t>
            </a:r>
          </a:p>
          <a:p>
            <a:r>
              <a:rPr lang="en-US" dirty="0"/>
              <a:t>Prioritize acquisitions</a:t>
            </a:r>
          </a:p>
          <a:p>
            <a:r>
              <a:rPr lang="en-US" dirty="0"/>
              <a:t>Identify vulnerabilities</a:t>
            </a:r>
          </a:p>
          <a:p>
            <a:pPr marL="0" indent="0">
              <a:buNone/>
            </a:pPr>
            <a:endParaRPr lang="en-US" sz="2000" dirty="0"/>
          </a:p>
        </p:txBody>
      </p:sp>
      <p:sp>
        <p:nvSpPr>
          <p:cNvPr id="6" name="Text Placeholder 5"/>
          <p:cNvSpPr>
            <a:spLocks noGrp="1"/>
          </p:cNvSpPr>
          <p:nvPr>
            <p:ph type="body" sz="quarter" idx="12"/>
          </p:nvPr>
        </p:nvSpPr>
        <p:spPr>
          <a:xfrm>
            <a:off x="330662" y="197976"/>
            <a:ext cx="8368838" cy="1143000"/>
          </a:xfrm>
        </p:spPr>
        <p:txBody>
          <a:bodyPr/>
          <a:lstStyle/>
          <a:p>
            <a:r>
              <a:rPr lang="en-US" dirty="0"/>
              <a:t>Strategic Conservation Planning</a:t>
            </a:r>
          </a:p>
        </p:txBody>
      </p:sp>
      <p:sp>
        <p:nvSpPr>
          <p:cNvPr id="16" name="Picture Placeholder 15"/>
          <p:cNvSpPr>
            <a:spLocks noGrp="1"/>
          </p:cNvSpPr>
          <p:nvPr>
            <p:ph type="pic" sz="quarter" idx="19"/>
          </p:nvPr>
        </p:nvSpPr>
        <p:spPr/>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46361" y="930066"/>
            <a:ext cx="4065251" cy="4236646"/>
          </a:xfrm>
          <a:prstGeom prst="rect">
            <a:avLst/>
          </a:prstGeom>
        </p:spPr>
      </p:pic>
      <p:sp>
        <p:nvSpPr>
          <p:cNvPr id="18" name="TextBox 17"/>
          <p:cNvSpPr txBox="1"/>
          <p:nvPr/>
        </p:nvSpPr>
        <p:spPr>
          <a:xfrm>
            <a:off x="4686978" y="5279374"/>
            <a:ext cx="4693964" cy="1538883"/>
          </a:xfrm>
          <a:prstGeom prst="rect">
            <a:avLst/>
          </a:prstGeom>
          <a:noFill/>
        </p:spPr>
        <p:txBody>
          <a:bodyPr wrap="square" lIns="0" tIns="0" rIns="0" bIns="0" rtlCol="0" anchor="t" anchorCtr="0">
            <a:spAutoFit/>
          </a:bodyPr>
          <a:lstStyle/>
          <a:p>
            <a:pPr marL="0" indent="0"/>
            <a:r>
              <a:rPr lang="en-US" sz="1600" dirty="0">
                <a:solidFill>
                  <a:schemeClr val="accent3"/>
                </a:solidFill>
                <a:latin typeface="Avenir LT Com 45 Book"/>
              </a:rPr>
              <a:t>Feather River Land Trust: projections of climatic water deficit- runoff &amp; groundwater recharge- to prioritize potential easement acquisitions; blue watersheds prioritized to secure greatest water resources</a:t>
            </a:r>
          </a:p>
          <a:p>
            <a:pPr marL="0" indent="0" algn="ctr">
              <a:lnSpc>
                <a:spcPts val="2400"/>
              </a:lnSpc>
              <a:spcAft>
                <a:spcPts val="1400"/>
              </a:spcAft>
            </a:pPr>
            <a:r>
              <a:rPr lang="en-US" sz="1400" dirty="0">
                <a:solidFill>
                  <a:schemeClr val="accent3"/>
                </a:solidFill>
                <a:latin typeface="Avenir LT Com 45 Book"/>
              </a:rPr>
              <a:t>Yellow= more CWD Blue= less CWD by 2070 </a:t>
            </a:r>
          </a:p>
        </p:txBody>
      </p:sp>
    </p:spTree>
    <p:extLst>
      <p:ext uri="{BB962C8B-B14F-4D97-AF65-F5344CB8AC3E}">
        <p14:creationId xmlns:p14="http://schemas.microsoft.com/office/powerpoint/2010/main" val="332698314"/>
      </p:ext>
    </p:extLst>
  </p:cSld>
  <p:clrMapOvr>
    <a:masterClrMapping/>
  </p:clrMapOvr>
  <mc:AlternateContent xmlns:mc="http://schemas.openxmlformats.org/markup-compatibility/2006" xmlns:p14="http://schemas.microsoft.com/office/powerpoint/2010/main">
    <mc:Choice Requires="p14">
      <p:transition spd="slow" p14:dur="2000" advTm="146595"/>
    </mc:Choice>
    <mc:Fallback xmlns="">
      <p:transition spd="slow" advTm="14659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9524" y="1730779"/>
            <a:ext cx="4138959" cy="3761622"/>
          </a:xfrm>
        </p:spPr>
        <p:txBody>
          <a:bodyPr/>
          <a:lstStyle/>
          <a:p>
            <a:r>
              <a:rPr lang="en-US" dirty="0"/>
              <a:t>Secure rights to restore, manage, and monitor resources</a:t>
            </a:r>
          </a:p>
          <a:p>
            <a:pPr marL="0" indent="0">
              <a:buNone/>
            </a:pPr>
            <a:endParaRPr lang="en-US" dirty="0"/>
          </a:p>
          <a:p>
            <a:r>
              <a:rPr lang="en-US" dirty="0"/>
              <a:t>Link landowners to resources and technical assistance</a:t>
            </a:r>
          </a:p>
        </p:txBody>
      </p:sp>
      <p:sp>
        <p:nvSpPr>
          <p:cNvPr id="3" name="Text Placeholder 2"/>
          <p:cNvSpPr>
            <a:spLocks noGrp="1"/>
          </p:cNvSpPr>
          <p:nvPr>
            <p:ph type="body" sz="quarter" idx="12"/>
          </p:nvPr>
        </p:nvSpPr>
        <p:spPr>
          <a:xfrm>
            <a:off x="329525" y="231363"/>
            <a:ext cx="8814475" cy="1143000"/>
          </a:xfrm>
        </p:spPr>
        <p:txBody>
          <a:bodyPr/>
          <a:lstStyle/>
          <a:p>
            <a:r>
              <a:rPr lang="en-US" dirty="0"/>
              <a:t>Crafting Climate-Smart Conservation Easements</a:t>
            </a:r>
          </a:p>
        </p:txBody>
      </p:sp>
      <p:sp>
        <p:nvSpPr>
          <p:cNvPr id="13" name="Text Placeholder 12"/>
          <p:cNvSpPr>
            <a:spLocks noGrp="1"/>
          </p:cNvSpPr>
          <p:nvPr>
            <p:ph type="body" sz="quarter" idx="10"/>
          </p:nvPr>
        </p:nvSpPr>
        <p:spPr/>
        <p:txBody>
          <a:bodyPr/>
          <a:lstStyle/>
          <a:p>
            <a:endParaRPr lang="en-US"/>
          </a:p>
        </p:txBody>
      </p:sp>
      <p:sp>
        <p:nvSpPr>
          <p:cNvPr id="14" name="Text Placeholder 13"/>
          <p:cNvSpPr>
            <a:spLocks noGrp="1"/>
          </p:cNvSpPr>
          <p:nvPr>
            <p:ph type="body" sz="quarter" idx="11"/>
          </p:nvPr>
        </p:nvSpPr>
        <p:spPr/>
        <p:txBody>
          <a:bodyPr/>
          <a:lstStyle/>
          <a:p>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04" r="7839"/>
          <a:stretch/>
        </p:blipFill>
        <p:spPr>
          <a:xfrm>
            <a:off x="4033514" y="1591390"/>
            <a:ext cx="4601528" cy="3683984"/>
          </a:xfrm>
          <a:prstGeom prst="rect">
            <a:avLst/>
          </a:prstGeom>
        </p:spPr>
      </p:pic>
      <p:sp>
        <p:nvSpPr>
          <p:cNvPr id="7" name="TextBox 6"/>
          <p:cNvSpPr txBox="1"/>
          <p:nvPr/>
        </p:nvSpPr>
        <p:spPr>
          <a:xfrm>
            <a:off x="4140679" y="5350119"/>
            <a:ext cx="4494363" cy="563342"/>
          </a:xfrm>
          <a:prstGeom prst="rect">
            <a:avLst/>
          </a:prstGeom>
          <a:noFill/>
        </p:spPr>
        <p:txBody>
          <a:bodyPr wrap="square" lIns="0" tIns="0" rIns="0" bIns="0" rtlCol="0" anchor="t" anchorCtr="0">
            <a:noAutofit/>
          </a:bodyPr>
          <a:lstStyle/>
          <a:p>
            <a:pPr marL="0" indent="0">
              <a:lnSpc>
                <a:spcPts val="2400"/>
              </a:lnSpc>
              <a:spcAft>
                <a:spcPts val="1400"/>
              </a:spcAft>
            </a:pPr>
            <a:r>
              <a:rPr lang="en-US" sz="1600" dirty="0">
                <a:solidFill>
                  <a:schemeClr val="accent3"/>
                </a:solidFill>
                <a:latin typeface="Avenir LT Com 45 Book"/>
              </a:rPr>
              <a:t>TNC holds a CE over Childs Meadow with affirmative rights to conduct restoration, research, and monitoring.</a:t>
            </a:r>
          </a:p>
        </p:txBody>
      </p:sp>
    </p:spTree>
    <p:extLst>
      <p:ext uri="{BB962C8B-B14F-4D97-AF65-F5344CB8AC3E}">
        <p14:creationId xmlns:p14="http://schemas.microsoft.com/office/powerpoint/2010/main" val="296019599"/>
      </p:ext>
    </p:extLst>
  </p:cSld>
  <p:clrMapOvr>
    <a:masterClrMapping/>
  </p:clrMapOvr>
  <mc:AlternateContent xmlns:mc="http://schemas.openxmlformats.org/markup-compatibility/2006" xmlns:p14="http://schemas.microsoft.com/office/powerpoint/2010/main">
    <mc:Choice Requires="p14">
      <p:transition spd="slow" p14:dur="2000" advTm="150955"/>
    </mc:Choice>
    <mc:Fallback xmlns="">
      <p:transition spd="slow" advTm="15095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9586" y="1031802"/>
            <a:ext cx="3860277" cy="4253392"/>
          </a:xfrm>
        </p:spPr>
        <p:txBody>
          <a:bodyPr/>
          <a:lstStyle/>
          <a:p>
            <a:r>
              <a:rPr lang="en-US" dirty="0"/>
              <a:t>Implement stewardship actions to reduce vulnerabilities</a:t>
            </a:r>
          </a:p>
          <a:p>
            <a:pPr marL="0" indent="0">
              <a:buNone/>
            </a:pPr>
            <a:endParaRPr lang="en-US" dirty="0"/>
          </a:p>
          <a:p>
            <a:r>
              <a:rPr lang="en-US" dirty="0"/>
              <a:t>Addressing multiple stressors can increase resiliency</a:t>
            </a:r>
          </a:p>
          <a:p>
            <a:endParaRPr lang="en-US" dirty="0"/>
          </a:p>
          <a:p>
            <a:r>
              <a:rPr lang="en-US" dirty="0"/>
              <a:t>Protect conservation values in perpetuity </a:t>
            </a:r>
          </a:p>
        </p:txBody>
      </p:sp>
      <p:sp>
        <p:nvSpPr>
          <p:cNvPr id="3" name="Text Placeholder 2"/>
          <p:cNvSpPr>
            <a:spLocks noGrp="1"/>
          </p:cNvSpPr>
          <p:nvPr>
            <p:ph type="body" sz="quarter" idx="12"/>
          </p:nvPr>
        </p:nvSpPr>
        <p:spPr>
          <a:xfrm>
            <a:off x="329586" y="153974"/>
            <a:ext cx="8631529" cy="1143000"/>
          </a:xfrm>
        </p:spPr>
        <p:txBody>
          <a:bodyPr/>
          <a:lstStyle/>
          <a:p>
            <a:r>
              <a:rPr lang="en-US" dirty="0"/>
              <a:t>Stewardship and Restoration </a:t>
            </a:r>
          </a:p>
        </p:txBody>
      </p:sp>
      <p:sp>
        <p:nvSpPr>
          <p:cNvPr id="5" name="Text Placeholder 4"/>
          <p:cNvSpPr>
            <a:spLocks noGrp="1"/>
          </p:cNvSpPr>
          <p:nvPr>
            <p:ph type="body" sz="quarter" idx="11"/>
          </p:nvPr>
        </p:nvSpPr>
        <p:spPr/>
        <p:txBody>
          <a:bodyPr/>
          <a:lstStyle/>
          <a:p>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863" y="1117684"/>
            <a:ext cx="4725181" cy="3459471"/>
          </a:xfrm>
          <a:prstGeom prst="rect">
            <a:avLst/>
          </a:prstGeom>
          <a:effectLst>
            <a:outerShdw blurRad="50800" dist="50800" dir="5400000" algn="ctr" rotWithShape="0">
              <a:srgbClr val="000000">
                <a:alpha val="0"/>
              </a:srgbClr>
            </a:outerShdw>
          </a:effectLst>
        </p:spPr>
      </p:pic>
      <p:sp>
        <p:nvSpPr>
          <p:cNvPr id="11" name="TextBox 10"/>
          <p:cNvSpPr txBox="1"/>
          <p:nvPr/>
        </p:nvSpPr>
        <p:spPr>
          <a:xfrm>
            <a:off x="4189863" y="4656173"/>
            <a:ext cx="4568037" cy="655360"/>
          </a:xfrm>
          <a:prstGeom prst="rect">
            <a:avLst/>
          </a:prstGeom>
          <a:noFill/>
        </p:spPr>
        <p:txBody>
          <a:bodyPr wrap="square" lIns="0" tIns="0" rIns="0" bIns="0" rtlCol="0" anchor="t" anchorCtr="0">
            <a:noAutofit/>
          </a:bodyPr>
          <a:lstStyle/>
          <a:p>
            <a:pPr marL="0" indent="0">
              <a:lnSpc>
                <a:spcPts val="2400"/>
              </a:lnSpc>
              <a:spcAft>
                <a:spcPts val="1400"/>
              </a:spcAft>
            </a:pPr>
            <a:r>
              <a:rPr lang="en-US" sz="1800" dirty="0">
                <a:solidFill>
                  <a:schemeClr val="accent3"/>
                </a:solidFill>
                <a:latin typeface="Avenir LT Com 45 Book"/>
              </a:rPr>
              <a:t>Meadow restoration catalyzed by land trust acquisition will increase carbon sequestration and water storage</a:t>
            </a:r>
          </a:p>
        </p:txBody>
      </p:sp>
    </p:spTree>
    <p:extLst>
      <p:ext uri="{BB962C8B-B14F-4D97-AF65-F5344CB8AC3E}">
        <p14:creationId xmlns:p14="http://schemas.microsoft.com/office/powerpoint/2010/main" val="150010307"/>
      </p:ext>
    </p:extLst>
  </p:cSld>
  <p:clrMapOvr>
    <a:masterClrMapping/>
  </p:clrMapOvr>
  <mc:AlternateContent xmlns:mc="http://schemas.openxmlformats.org/markup-compatibility/2006" xmlns:p14="http://schemas.microsoft.com/office/powerpoint/2010/main">
    <mc:Choice Requires="p14">
      <p:transition spd="slow" p14:dur="2000" advTm="14183"/>
    </mc:Choice>
    <mc:Fallback xmlns="">
      <p:transition spd="slow" advTm="141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29585" y="955343"/>
            <a:ext cx="8631531" cy="4307983"/>
          </a:xfrm>
        </p:spPr>
        <p:txBody>
          <a:bodyPr/>
          <a:lstStyle/>
          <a:p>
            <a:r>
              <a:rPr lang="en-US" dirty="0"/>
              <a:t>Monitoring helps identify threats AND evaluate success</a:t>
            </a:r>
          </a:p>
          <a:p>
            <a:r>
              <a:rPr lang="en-US" dirty="0"/>
              <a:t>Evaluate, learn, and adjust stewardship actions</a:t>
            </a:r>
          </a:p>
        </p:txBody>
      </p:sp>
      <p:sp>
        <p:nvSpPr>
          <p:cNvPr id="3" name="Text Placeholder 2"/>
          <p:cNvSpPr>
            <a:spLocks noGrp="1"/>
          </p:cNvSpPr>
          <p:nvPr>
            <p:ph type="body" sz="quarter" idx="12"/>
          </p:nvPr>
        </p:nvSpPr>
        <p:spPr>
          <a:xfrm>
            <a:off x="329586" y="153974"/>
            <a:ext cx="8631529" cy="619663"/>
          </a:xfrm>
        </p:spPr>
        <p:txBody>
          <a:bodyPr/>
          <a:lstStyle/>
          <a:p>
            <a:r>
              <a:rPr lang="en-US" dirty="0"/>
              <a:t>Monitoring and Evaluation</a:t>
            </a:r>
          </a:p>
        </p:txBody>
      </p:sp>
      <p:sp>
        <p:nvSpPr>
          <p:cNvPr id="5" name="Text Placeholder 4"/>
          <p:cNvSpPr>
            <a:spLocks noGrp="1"/>
          </p:cNvSpPr>
          <p:nvPr>
            <p:ph type="body" sz="quarter" idx="11"/>
          </p:nvPr>
        </p:nvSpPr>
        <p:spPr/>
        <p:txBody>
          <a:bodyPr/>
          <a:lstStyle/>
          <a:p>
            <a:endParaRPr lang="en-US"/>
          </a:p>
        </p:txBody>
      </p:sp>
      <p:pic>
        <p:nvPicPr>
          <p:cNvPr id="7" name="Picture 6" descr="C:\Users\FieldUser\Desktop\yellow creek focal rich.png"/>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2741" y="2177475"/>
            <a:ext cx="5176608" cy="3449883"/>
          </a:xfrm>
          <a:prstGeom prst="rect">
            <a:avLst/>
          </a:prstGeom>
          <a:noFill/>
          <a:ln>
            <a:noFill/>
          </a:ln>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9036" y="1590286"/>
            <a:ext cx="1462080" cy="1823043"/>
          </a:xfrm>
          <a:prstGeom prst="rect">
            <a:avLst/>
          </a:prstGeom>
        </p:spPr>
      </p:pic>
      <p:sp>
        <p:nvSpPr>
          <p:cNvPr id="9" name="Rectangle 8"/>
          <p:cNvSpPr/>
          <p:nvPr/>
        </p:nvSpPr>
        <p:spPr>
          <a:xfrm>
            <a:off x="3009677" y="5554593"/>
            <a:ext cx="5468164" cy="646331"/>
          </a:xfrm>
          <a:prstGeom prst="rect">
            <a:avLst/>
          </a:prstGeom>
        </p:spPr>
        <p:txBody>
          <a:bodyPr wrap="none">
            <a:spAutoFit/>
          </a:bodyPr>
          <a:lstStyle/>
          <a:p>
            <a:r>
              <a:rPr lang="en-US" dirty="0"/>
              <a:t>Bird richness increases just 3 years post restoration</a:t>
            </a:r>
          </a:p>
          <a:p>
            <a:r>
              <a:rPr lang="en-US" dirty="0"/>
              <a:t>Yellow Creek in the Feather River </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59" y="1955637"/>
            <a:ext cx="2320076" cy="3489395"/>
          </a:xfrm>
          <a:prstGeom prst="rect">
            <a:avLst/>
          </a:prstGeom>
        </p:spPr>
      </p:pic>
    </p:spTree>
    <p:extLst>
      <p:ext uri="{BB962C8B-B14F-4D97-AF65-F5344CB8AC3E}">
        <p14:creationId xmlns:p14="http://schemas.microsoft.com/office/powerpoint/2010/main" val="2163073642"/>
      </p:ext>
    </p:extLst>
  </p:cSld>
  <p:clrMapOvr>
    <a:masterClrMapping/>
  </p:clrMapOvr>
  <mc:AlternateContent xmlns:mc="http://schemas.openxmlformats.org/markup-compatibility/2006" xmlns:p14="http://schemas.microsoft.com/office/powerpoint/2010/main">
    <mc:Choice Requires="p14">
      <p:transition spd="slow" p14:dur="2000" advTm="240857"/>
    </mc:Choice>
    <mc:Fallback xmlns="">
      <p:transition spd="slow" advTm="24085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Catalyzing Climate-Smart Land Trusts</a:t>
            </a:r>
          </a:p>
        </p:txBody>
      </p:sp>
      <p:sp>
        <p:nvSpPr>
          <p:cNvPr id="4" name="Text Placeholder 3"/>
          <p:cNvSpPr>
            <a:spLocks noGrp="1"/>
          </p:cNvSpPr>
          <p:nvPr>
            <p:ph type="body" sz="quarter" idx="13"/>
          </p:nvPr>
        </p:nvSpPr>
        <p:spPr>
          <a:xfrm>
            <a:off x="802746" y="1818166"/>
            <a:ext cx="7348477" cy="3385608"/>
          </a:xfrm>
        </p:spPr>
        <p:txBody>
          <a:bodyPr/>
          <a:lstStyle/>
          <a:p>
            <a:r>
              <a:rPr lang="en-US" dirty="0"/>
              <a:t>Work with land trusts to develop a framework that meets your needs and adds value to the important work you are already doing!</a:t>
            </a:r>
          </a:p>
          <a:p>
            <a:pPr marL="342900" indent="-342900">
              <a:buFont typeface="Arial" panose="020B0604020202020204" pitchFamily="34" charset="0"/>
              <a:buChar char="•"/>
            </a:pPr>
            <a:endParaRPr lang="en-US" dirty="0"/>
          </a:p>
          <a:p>
            <a:endParaRPr lang="en-US"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386" t="5979" r="16487" b="9042"/>
          <a:stretch/>
        </p:blipFill>
        <p:spPr>
          <a:xfrm>
            <a:off x="812800" y="3063709"/>
            <a:ext cx="3265714" cy="30550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053" y="3063709"/>
            <a:ext cx="2945747" cy="3069942"/>
          </a:xfrm>
          <a:prstGeom prst="rect">
            <a:avLst/>
          </a:prstGeom>
        </p:spPr>
      </p:pic>
    </p:spTree>
    <p:extLst>
      <p:ext uri="{BB962C8B-B14F-4D97-AF65-F5344CB8AC3E}">
        <p14:creationId xmlns:p14="http://schemas.microsoft.com/office/powerpoint/2010/main" val="3426639553"/>
      </p:ext>
    </p:extLst>
  </p:cSld>
  <p:clrMapOvr>
    <a:masterClrMapping/>
  </p:clrMapOvr>
  <mc:AlternateContent xmlns:mc="http://schemas.openxmlformats.org/markup-compatibility/2006" xmlns:p14="http://schemas.microsoft.com/office/powerpoint/2010/main">
    <mc:Choice Requires="p14">
      <p:transition spd="slow" p14:dur="2000" advTm="71910"/>
    </mc:Choice>
    <mc:Fallback xmlns="">
      <p:transition spd="slow" advTm="71910"/>
    </mc:Fallback>
  </mc:AlternateContent>
</p:sld>
</file>

<file path=ppt/theme/theme1.xml><?xml version="1.0" encoding="utf-8"?>
<a:theme xmlns:a="http://schemas.openxmlformats.org/drawingml/2006/main" name="PB_template_130815">
  <a:themeElements>
    <a:clrScheme name="Point Blue 1">
      <a:dk1>
        <a:srgbClr val="00459A"/>
      </a:dk1>
      <a:lt1>
        <a:srgbClr val="FFFFFF"/>
      </a:lt1>
      <a:dk2>
        <a:srgbClr val="000000"/>
      </a:dk2>
      <a:lt2>
        <a:srgbClr val="3682C7"/>
      </a:lt2>
      <a:accent1>
        <a:srgbClr val="64AD34"/>
      </a:accent1>
      <a:accent2>
        <a:srgbClr val="073676"/>
      </a:accent2>
      <a:accent3>
        <a:srgbClr val="5A5B5E"/>
      </a:accent3>
      <a:accent4>
        <a:srgbClr val="96999C"/>
      </a:accent4>
      <a:accent5>
        <a:srgbClr val="B3D225"/>
      </a:accent5>
      <a:accent6>
        <a:srgbClr val="F38118"/>
      </a:accent6>
      <a:hlink>
        <a:srgbClr val="75BEE9"/>
      </a:hlink>
      <a:folHlink>
        <a:srgbClr val="C7E5F6"/>
      </a:folHlink>
    </a:clrScheme>
    <a:fontScheme name="Office 2">
      <a:majorFont>
        <a:latin typeface="Arial"/>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Arial"/>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noAutofit/>
      </a:bodyPr>
      <a:lstStyle>
        <a:defPPr marL="0" indent="0">
          <a:lnSpc>
            <a:spcPts val="2400"/>
          </a:lnSpc>
          <a:spcAft>
            <a:spcPts val="1400"/>
          </a:spcAft>
          <a:defRPr sz="1800" dirty="0" smtClean="0">
            <a:solidFill>
              <a:schemeClr val="accent3"/>
            </a:solidFill>
            <a:latin typeface="Avenir LT Com 45 Book"/>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PB_template_130815</Template>
  <TotalTime>1378</TotalTime>
  <Words>1484</Words>
  <Application>Microsoft Office PowerPoint</Application>
  <PresentationFormat>On-screen Show (4:3)</PresentationFormat>
  <Paragraphs>176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Avenir LT Com 45 Book</vt:lpstr>
      <vt:lpstr>Avenir LT Com 45 Book Oblique</vt:lpstr>
      <vt:lpstr>Avenir LT Com 85 Heavy</vt:lpstr>
      <vt:lpstr>Calibri</vt:lpstr>
      <vt:lpstr>PB_template_130815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PRBO Conservation Science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Melissa Pitkin</dc:creator>
  <dc:description>Template Design by KATLAND, www.katland.com</dc:description>
  <cp:lastModifiedBy>Grace VohdenSnead</cp:lastModifiedBy>
  <cp:revision>123</cp:revision>
  <dcterms:created xsi:type="dcterms:W3CDTF">2013-10-04T18:28:18Z</dcterms:created>
  <dcterms:modified xsi:type="dcterms:W3CDTF">2018-03-15T16:38:41Z</dcterms:modified>
</cp:coreProperties>
</file>